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3" roundtripDataSignature="AMtx7mitsdieZuxVWwaSqEHzCDQjIFEV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customschemas.google.com/relationships/presentationmetadata" Target="metadata"/><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We gained the ability to model more complex target functions by adding more nodes (hidden units) in the hidden layers – this corresponds to allowing more perceptrons in the decomposition of </a:t>
            </a:r>
            <a:r>
              <a:rPr i="1" lang="en-US" sz="1200">
                <a:solidFill>
                  <a:schemeClr val="lt1"/>
                </a:solidFill>
                <a:latin typeface="Calibri"/>
                <a:ea typeface="Calibri"/>
                <a:cs typeface="Calibri"/>
                <a:sym typeface="Calibri"/>
              </a:rPr>
              <a:t>f</a:t>
            </a:r>
            <a:r>
              <a:rPr lang="en-US" sz="1200">
                <a:solidFill>
                  <a:schemeClr val="lt1"/>
                </a:solidFill>
                <a:latin typeface="Calibri"/>
                <a:ea typeface="Calibri"/>
                <a:cs typeface="Calibri"/>
                <a:sym typeface="Calibri"/>
              </a:rPr>
              <a:t>. </a:t>
            </a:r>
            <a:endParaRPr/>
          </a:p>
          <a:p>
            <a:pPr indent="0" lvl="0" marL="0" rtl="0" algn="l">
              <a:spcBef>
                <a:spcPts val="0"/>
              </a:spcBef>
              <a:spcAft>
                <a:spcPts val="0"/>
              </a:spcAft>
              <a:buNone/>
            </a:pPr>
            <a:r>
              <a:t/>
            </a:r>
            <a:endParaRPr/>
          </a:p>
        </p:txBody>
      </p:sp>
      <p:sp>
        <p:nvSpPr>
          <p:cNvPr id="335" name="Google Shape;33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In fact, a suitably large 3-layer MLP can closely approximate just about any target function, and fit any data set, so it is a very powerful learning model. Use it with care. If your MLP is too large you may lose generalization ability. </a:t>
            </a:r>
            <a:endParaRPr/>
          </a:p>
          <a:p>
            <a:pPr indent="-95250" lvl="0" marL="171450" marR="0" rtl="0" algn="l">
              <a:lnSpc>
                <a:spcPct val="100000"/>
              </a:lnSpc>
              <a:spcBef>
                <a:spcPts val="0"/>
              </a:spcBef>
              <a:spcAft>
                <a:spcPts val="0"/>
              </a:spcAft>
              <a:buClr>
                <a:schemeClr val="lt1"/>
              </a:buClr>
              <a:buSzPts val="1200"/>
              <a:buFont typeface="Arial"/>
              <a:buNone/>
            </a:pPr>
            <a:r>
              <a:t/>
            </a:r>
            <a:endParaRPr sz="1200">
              <a:solidFill>
                <a:schemeClr val="lt1"/>
              </a:solidFill>
              <a:latin typeface="Calibri"/>
              <a:ea typeface="Calibri"/>
              <a:cs typeface="Calibri"/>
              <a:sym typeface="Calibri"/>
            </a:endParaRPr>
          </a:p>
          <a:p>
            <a:pPr indent="-171450" lvl="0" marL="171450" marR="0" rtl="0" algn="l">
              <a:lnSpc>
                <a:spcPct val="100000"/>
              </a:lnSpc>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Once you fix the size of the MLP (number of hidden layers and number of hidden units in each layer), you learn the weights on every link (arrow) by fitting the data. </a:t>
            </a:r>
            <a:endParaRPr/>
          </a:p>
          <a:p>
            <a:pPr indent="0" lvl="0" marL="0" marR="0" rtl="0" algn="l">
              <a:lnSpc>
                <a:spcPct val="100000"/>
              </a:lnSpc>
              <a:spcBef>
                <a:spcPts val="0"/>
              </a:spcBef>
              <a:spcAft>
                <a:spcPts val="0"/>
              </a:spcAft>
              <a:buClr>
                <a:schemeClr val="lt1"/>
              </a:buClr>
              <a:buSzPts val="1200"/>
              <a:buFont typeface="Calibri"/>
              <a:buNone/>
            </a:pPr>
            <a:r>
              <a:t/>
            </a:r>
            <a:endParaRPr/>
          </a:p>
        </p:txBody>
      </p:sp>
      <p:sp>
        <p:nvSpPr>
          <p:cNvPr id="365" name="Google Shape;36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squared error measure has some drawbacks: </a:t>
            </a:r>
            <a:endParaRPr/>
          </a:p>
          <a:p>
            <a:pPr indent="0" lvl="0" marL="0" rtl="0" algn="l">
              <a:spcBef>
                <a:spcPts val="0"/>
              </a:spcBef>
              <a:spcAft>
                <a:spcPts val="0"/>
              </a:spcAft>
              <a:buNone/>
            </a:pPr>
            <a:r>
              <a:t/>
            </a:r>
            <a:endParaRPr/>
          </a:p>
          <a:p>
            <a:pPr indent="-171450" lvl="1" marL="628650" rtl="0" algn="l">
              <a:spcBef>
                <a:spcPts val="0"/>
              </a:spcBef>
              <a:spcAft>
                <a:spcPts val="0"/>
              </a:spcAft>
              <a:buClr>
                <a:schemeClr val="dk1"/>
              </a:buClr>
              <a:buSzPts val="1200"/>
              <a:buFont typeface="Arial"/>
              <a:buChar char="•"/>
            </a:pPr>
            <a:r>
              <a:rPr lang="en-US"/>
              <a:t>If the desired output is 1 and the actual output is 0.00000001 there is almost no gradient for a logistic unit to fix up the error. </a:t>
            </a:r>
            <a:endParaRPr/>
          </a:p>
          <a:p>
            <a:pPr indent="-171450" lvl="1" marL="628650" rtl="0" algn="l">
              <a:spcBef>
                <a:spcPts val="0"/>
              </a:spcBef>
              <a:spcAft>
                <a:spcPts val="0"/>
              </a:spcAft>
              <a:buClr>
                <a:schemeClr val="dk1"/>
              </a:buClr>
              <a:buSzPts val="1200"/>
              <a:buFont typeface="Arial"/>
              <a:buChar char="•"/>
            </a:pPr>
            <a:r>
              <a:rPr lang="en-US"/>
              <a:t>If we are trying to assign probabilities to mutually exclusive class labels, we know that the outputs should sum to 1, but we are depriving the network of this knowledge.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Is there a different error function that works better? </a:t>
            </a:r>
            <a:endParaRPr/>
          </a:p>
          <a:p>
            <a:pPr indent="0" lvl="0" marL="0" rtl="0" algn="l">
              <a:spcBef>
                <a:spcPts val="0"/>
              </a:spcBef>
              <a:spcAft>
                <a:spcPts val="0"/>
              </a:spcAft>
              <a:buNone/>
            </a:pPr>
            <a:r>
              <a:rPr b="1" lang="en-US"/>
              <a:t>Yes</a:t>
            </a:r>
            <a:r>
              <a:rPr lang="en-US"/>
              <a:t>: Force the outputs to represent </a:t>
            </a:r>
            <a:r>
              <a:rPr b="1" lang="en-US"/>
              <a:t>a probability distribution</a:t>
            </a:r>
            <a:r>
              <a:rPr lang="en-US"/>
              <a:t> across discrete alternatives. </a:t>
            </a:r>
            <a:endParaRPr/>
          </a:p>
          <a:p>
            <a:pPr indent="0" lvl="0" marL="0" rtl="0" algn="l">
              <a:spcBef>
                <a:spcPts val="0"/>
              </a:spcBef>
              <a:spcAft>
                <a:spcPts val="0"/>
              </a:spcAft>
              <a:buNone/>
            </a:pPr>
            <a:r>
              <a:t/>
            </a:r>
            <a:endParaRPr/>
          </a:p>
        </p:txBody>
      </p:sp>
      <p:sp>
        <p:nvSpPr>
          <p:cNvPr id="423" name="Google Shape;42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Ultimately, it depends if you just want a straightforward classifier that separates cars from everything else (SVM) or you want a model that gives your probability for each class (softmax). I find SVM to provide stable results and trains faster while softmax might be bogged down by all the calculations if you have a complex training data with many labels.</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There is a major difference between the two, the softmax is a function which is just a generalization of the logistic function, it is used as a cost function for probabilistic multi-class classification, by itself it is not a classifier. It sort of squashes values in a k-dimensional vector to be in the range</a:t>
            </a:r>
            <a:endParaRPr baseline="30000" sz="1200">
              <a:solidFill>
                <a:schemeClr val="dk1"/>
              </a:solidFill>
              <a:latin typeface="Calibri"/>
              <a:ea typeface="Calibri"/>
              <a:cs typeface="Calibri"/>
              <a:sym typeface="Calibri"/>
            </a:endParaRPr>
          </a:p>
          <a:p>
            <a:pPr indent="0" lvl="0" marL="0" rtl="0" algn="l">
              <a:spcBef>
                <a:spcPts val="0"/>
              </a:spcBef>
              <a:spcAft>
                <a:spcPts val="0"/>
              </a:spcAft>
              <a:buNone/>
            </a:pPr>
            <a:r>
              <a:rPr baseline="30000" lang="en-US" sz="1200">
                <a:solidFill>
                  <a:schemeClr val="dk1"/>
                </a:solidFill>
                <a:latin typeface="Calibri"/>
                <a:ea typeface="Calibri"/>
                <a:cs typeface="Calibri"/>
                <a:sym typeface="Calibri"/>
              </a:rPr>
              <a:t>(0,1)</a:t>
            </a:r>
            <a:endParaRPr/>
          </a:p>
          <a:p>
            <a:pPr indent="0" lvl="0" marL="0" rtl="0" algn="l">
              <a:spcBef>
                <a:spcPts val="0"/>
              </a:spcBef>
              <a:spcAft>
                <a:spcPts val="0"/>
              </a:spcAft>
              <a:buNone/>
            </a:pPr>
            <a:r>
              <a:rPr baseline="30000"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baseline="30000" lang="en-US" sz="1200">
                <a:solidFill>
                  <a:schemeClr val="dk1"/>
                </a:solidFill>
                <a:latin typeface="Calibri"/>
                <a:ea typeface="Calibri"/>
                <a:cs typeface="Calibri"/>
                <a:sym typeface="Calibri"/>
              </a:rPr>
              <a:t>0</a:t>
            </a:r>
            <a:endParaRPr/>
          </a:p>
          <a:p>
            <a:pPr indent="0" lvl="0" marL="0" rtl="0" algn="l">
              <a:spcBef>
                <a:spcPts val="0"/>
              </a:spcBef>
              <a:spcAft>
                <a:spcPts val="0"/>
              </a:spcAft>
              <a:buNone/>
            </a:pPr>
            <a:r>
              <a:rPr baseline="30000"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baseline="30000" lang="en-US" sz="1200">
                <a:solidFill>
                  <a:schemeClr val="dk1"/>
                </a:solidFill>
                <a:latin typeface="Calibri"/>
                <a:ea typeface="Calibri"/>
                <a:cs typeface="Calibri"/>
                <a:sym typeface="Calibri"/>
              </a:rPr>
              <a:t>1</a:t>
            </a:r>
            <a:endParaRPr/>
          </a:p>
          <a:p>
            <a:pPr indent="0" lvl="0" marL="0" rtl="0" algn="l">
              <a:spcBef>
                <a:spcPts val="0"/>
              </a:spcBef>
              <a:spcAft>
                <a:spcPts val="0"/>
              </a:spcAft>
              <a:buNone/>
            </a:pPr>
            <a:r>
              <a:rPr baseline="30000"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baseline="30000" lang="en-US" sz="1200">
                <a:solidFill>
                  <a:schemeClr val="dk1"/>
                </a:solidFill>
                <a:latin typeface="Calibri"/>
                <a:ea typeface="Calibri"/>
                <a:cs typeface="Calibri"/>
                <a:sym typeface="Calibri"/>
              </a:rPr>
              <a:t>and sum total of up to 1.0, which gives a probabilistic interpretation thus this is useful as a cost function for multi-class category detection.</a:t>
            </a:r>
            <a:endParaRPr/>
          </a:p>
          <a:p>
            <a:pPr indent="0" lvl="0" marL="0" rtl="0" algn="l">
              <a:spcBef>
                <a:spcPts val="0"/>
              </a:spcBef>
              <a:spcAft>
                <a:spcPts val="0"/>
              </a:spcAft>
              <a:buNone/>
            </a:pPr>
            <a:r>
              <a:rPr baseline="30000" lang="en-US" sz="1200">
                <a:solidFill>
                  <a:schemeClr val="dk1"/>
                </a:solidFill>
                <a:latin typeface="Calibri"/>
                <a:ea typeface="Calibri"/>
                <a:cs typeface="Calibri"/>
                <a:sym typeface="Calibri"/>
              </a:rPr>
              <a:t>An SVM on the other hand is a classifier with a hinge-loss cost function that results in a maximum margin hyperplane. This can be extended to non-linearly separable problems using kernel approaches by mapping the data into higher dimensional spaces.</a:t>
            </a:r>
            <a:endParaRPr/>
          </a:p>
        </p:txBody>
      </p:sp>
      <p:sp>
        <p:nvSpPr>
          <p:cNvPr id="433" name="Google Shape;43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sensitivity of </a:t>
            </a:r>
            <a:r>
              <a:rPr i="1" lang="en-US" sz="1200">
                <a:solidFill>
                  <a:schemeClr val="dk1"/>
                </a:solidFill>
                <a:latin typeface="Calibri"/>
                <a:ea typeface="Calibri"/>
                <a:cs typeface="Calibri"/>
                <a:sym typeface="Calibri"/>
              </a:rPr>
              <a:t>e</a:t>
            </a:r>
            <a:r>
              <a:rPr lang="en-US" sz="1200">
                <a:solidFill>
                  <a:schemeClr val="dk1"/>
                </a:solidFill>
                <a:latin typeface="Calibri"/>
                <a:ea typeface="Calibri"/>
                <a:cs typeface="Calibri"/>
                <a:sym typeface="Calibri"/>
              </a:rPr>
              <a:t> to inputs of layer </a:t>
            </a:r>
            <a:r>
              <a:rPr i="1" lang="en-US" sz="1200">
                <a:solidFill>
                  <a:schemeClr val="dk1"/>
                </a:solidFill>
                <a:latin typeface="Calibri"/>
                <a:ea typeface="Calibri"/>
                <a:cs typeface="Calibri"/>
                <a:sym typeface="Calibri"/>
              </a:rPr>
              <a:t>l</a:t>
            </a:r>
            <a:r>
              <a:rPr lang="en-US" sz="1200">
                <a:solidFill>
                  <a:schemeClr val="dk1"/>
                </a:solidFill>
                <a:latin typeface="Calibri"/>
                <a:ea typeface="Calibri"/>
                <a:cs typeface="Calibri"/>
                <a:sym typeface="Calibri"/>
              </a:rPr>
              <a:t> is proportional to the slope of the activation function in layer </a:t>
            </a:r>
            <a:r>
              <a:rPr i="1" lang="en-US" sz="1200">
                <a:solidFill>
                  <a:schemeClr val="dk1"/>
                </a:solidFill>
                <a:latin typeface="Calibri"/>
                <a:ea typeface="Calibri"/>
                <a:cs typeface="Calibri"/>
                <a:sym typeface="Calibri"/>
              </a:rPr>
              <a:t>l</a:t>
            </a:r>
            <a:r>
              <a:rPr lang="en-US" sz="1200">
                <a:solidFill>
                  <a:schemeClr val="dk1"/>
                </a:solidFill>
                <a:latin typeface="Calibri"/>
                <a:ea typeface="Calibri"/>
                <a:cs typeface="Calibri"/>
                <a:sym typeface="Calibri"/>
              </a:rPr>
              <a:t> (bigger slope means a small change in </a:t>
            </a:r>
            <a:r>
              <a:rPr b="1" i="1" lang="en-US" sz="1200">
                <a:solidFill>
                  <a:schemeClr val="dk1"/>
                </a:solidFill>
                <a:latin typeface="Calibri"/>
                <a:ea typeface="Calibri"/>
                <a:cs typeface="Calibri"/>
                <a:sym typeface="Calibri"/>
              </a:rPr>
              <a:t>s</a:t>
            </a:r>
            <a:r>
              <a:rPr baseline="30000" lang="en-US" sz="1200">
                <a:solidFill>
                  <a:schemeClr val="dk1"/>
                </a:solidFill>
                <a:latin typeface="Calibri"/>
                <a:ea typeface="Calibri"/>
                <a:cs typeface="Calibri"/>
                <a:sym typeface="Calibri"/>
              </a:rPr>
              <a:t>(</a:t>
            </a:r>
            <a:r>
              <a:rPr baseline="30000" i="1" lang="en-US" sz="1200">
                <a:solidFill>
                  <a:schemeClr val="dk1"/>
                </a:solidFill>
                <a:latin typeface="Calibri"/>
                <a:ea typeface="Calibri"/>
                <a:cs typeface="Calibri"/>
                <a:sym typeface="Calibri"/>
              </a:rPr>
              <a:t>l</a:t>
            </a:r>
            <a:r>
              <a:rPr baseline="30000" lang="en-US" sz="1200">
                <a:solidFill>
                  <a:schemeClr val="dk1"/>
                </a:solidFill>
                <a:latin typeface="Calibri"/>
                <a:ea typeface="Calibri"/>
                <a:cs typeface="Calibri"/>
                <a:sym typeface="Calibri"/>
              </a:rPr>
              <a:t>)</a:t>
            </a:r>
            <a:r>
              <a:rPr lang="en-US" sz="1200">
                <a:solidFill>
                  <a:schemeClr val="dk1"/>
                </a:solidFill>
                <a:latin typeface="Calibri"/>
                <a:ea typeface="Calibri"/>
                <a:cs typeface="Calibri"/>
                <a:sym typeface="Calibri"/>
              </a:rPr>
              <a:t> will have a larger effect on </a:t>
            </a:r>
            <a:r>
              <a:rPr b="1" i="1" lang="en-US" sz="1200">
                <a:solidFill>
                  <a:schemeClr val="dk1"/>
                </a:solidFill>
                <a:latin typeface="Calibri"/>
                <a:ea typeface="Calibri"/>
                <a:cs typeface="Calibri"/>
                <a:sym typeface="Calibri"/>
              </a:rPr>
              <a:t>x</a:t>
            </a:r>
            <a:r>
              <a:rPr baseline="30000" lang="en-US" sz="1200">
                <a:solidFill>
                  <a:schemeClr val="dk1"/>
                </a:solidFill>
                <a:latin typeface="Calibri"/>
                <a:ea typeface="Calibri"/>
                <a:cs typeface="Calibri"/>
                <a:sym typeface="Calibri"/>
              </a:rPr>
              <a:t>(</a:t>
            </a:r>
            <a:r>
              <a:rPr baseline="30000" i="1" lang="en-US" sz="1200">
                <a:solidFill>
                  <a:schemeClr val="dk1"/>
                </a:solidFill>
                <a:latin typeface="Calibri"/>
                <a:ea typeface="Calibri"/>
                <a:cs typeface="Calibri"/>
                <a:sym typeface="Calibri"/>
              </a:rPr>
              <a:t>l</a:t>
            </a:r>
            <a:r>
              <a:rPr baseline="30000" lang="en-US" sz="1200">
                <a:solidFill>
                  <a:schemeClr val="dk1"/>
                </a:solidFill>
                <a:latin typeface="Calibri"/>
                <a:ea typeface="Calibri"/>
                <a:cs typeface="Calibri"/>
                <a:sym typeface="Calibri"/>
              </a:rPr>
              <a:t>)</a:t>
            </a:r>
            <a:r>
              <a:rPr lang="en-US" sz="1200">
                <a:solidFill>
                  <a:schemeClr val="dk1"/>
                </a:solidFill>
                <a:latin typeface="Calibri"/>
                <a:ea typeface="Calibri"/>
                <a:cs typeface="Calibri"/>
                <a:sym typeface="Calibri"/>
              </a:rPr>
              <a:t>), the size of the weights going out of the layer (bigger weights mean a small change in </a:t>
            </a:r>
            <a:r>
              <a:rPr b="1" i="1" lang="en-US" sz="1200">
                <a:solidFill>
                  <a:schemeClr val="dk1"/>
                </a:solidFill>
                <a:latin typeface="Calibri"/>
                <a:ea typeface="Calibri"/>
                <a:cs typeface="Calibri"/>
                <a:sym typeface="Calibri"/>
              </a:rPr>
              <a:t>s</a:t>
            </a:r>
            <a:r>
              <a:rPr baseline="30000" lang="en-US" sz="1200">
                <a:solidFill>
                  <a:schemeClr val="dk1"/>
                </a:solidFill>
                <a:latin typeface="Calibri"/>
                <a:ea typeface="Calibri"/>
                <a:cs typeface="Calibri"/>
                <a:sym typeface="Calibri"/>
              </a:rPr>
              <a:t>(</a:t>
            </a:r>
            <a:r>
              <a:rPr baseline="30000" i="1" lang="en-US" sz="1200">
                <a:solidFill>
                  <a:schemeClr val="dk1"/>
                </a:solidFill>
                <a:latin typeface="Calibri"/>
                <a:ea typeface="Calibri"/>
                <a:cs typeface="Calibri"/>
                <a:sym typeface="Calibri"/>
              </a:rPr>
              <a:t>l</a:t>
            </a:r>
            <a:r>
              <a:rPr baseline="30000" lang="en-US" sz="1200">
                <a:solidFill>
                  <a:schemeClr val="dk1"/>
                </a:solidFill>
                <a:latin typeface="Calibri"/>
                <a:ea typeface="Calibri"/>
                <a:cs typeface="Calibri"/>
                <a:sym typeface="Calibri"/>
              </a:rPr>
              <a:t>)</a:t>
            </a:r>
            <a:r>
              <a:rPr lang="en-US" sz="1200">
                <a:solidFill>
                  <a:schemeClr val="dk1"/>
                </a:solidFill>
                <a:latin typeface="Calibri"/>
                <a:ea typeface="Calibri"/>
                <a:cs typeface="Calibri"/>
                <a:sym typeface="Calibri"/>
              </a:rPr>
              <a:t>  will have more impact on </a:t>
            </a:r>
            <a:r>
              <a:rPr b="1" i="1" lang="en-US" sz="1200">
                <a:solidFill>
                  <a:schemeClr val="dk1"/>
                </a:solidFill>
                <a:latin typeface="Calibri"/>
                <a:ea typeface="Calibri"/>
                <a:cs typeface="Calibri"/>
                <a:sym typeface="Calibri"/>
              </a:rPr>
              <a:t>s</a:t>
            </a:r>
            <a:r>
              <a:rPr baseline="30000" lang="en-US" sz="1200">
                <a:solidFill>
                  <a:schemeClr val="dk1"/>
                </a:solidFill>
                <a:latin typeface="Calibri"/>
                <a:ea typeface="Calibri"/>
                <a:cs typeface="Calibri"/>
                <a:sym typeface="Calibri"/>
              </a:rPr>
              <a:t>(</a:t>
            </a:r>
            <a:r>
              <a:rPr baseline="30000" i="1" lang="en-US" sz="1200">
                <a:solidFill>
                  <a:schemeClr val="dk1"/>
                </a:solidFill>
                <a:latin typeface="Calibri"/>
                <a:ea typeface="Calibri"/>
                <a:cs typeface="Calibri"/>
                <a:sym typeface="Calibri"/>
              </a:rPr>
              <a:t>l+1</a:t>
            </a:r>
            <a:r>
              <a:rPr baseline="30000" lang="en-US" sz="1200">
                <a:solidFill>
                  <a:schemeClr val="dk1"/>
                </a:solidFill>
                <a:latin typeface="Calibri"/>
                <a:ea typeface="Calibri"/>
                <a:cs typeface="Calibri"/>
                <a:sym typeface="Calibri"/>
              </a:rPr>
              <a:t>)</a:t>
            </a:r>
            <a:r>
              <a:rPr lang="en-US" sz="1200">
                <a:solidFill>
                  <a:schemeClr val="dk1"/>
                </a:solidFill>
                <a:latin typeface="Calibri"/>
                <a:ea typeface="Calibri"/>
                <a:cs typeface="Calibri"/>
                <a:sym typeface="Calibri"/>
              </a:rPr>
              <a:t> ) and the sensitivity in the next layer (a change in layer </a:t>
            </a:r>
            <a:r>
              <a:rPr i="1" lang="en-US" sz="1200">
                <a:solidFill>
                  <a:schemeClr val="dk1"/>
                </a:solidFill>
                <a:latin typeface="Calibri"/>
                <a:ea typeface="Calibri"/>
                <a:cs typeface="Calibri"/>
                <a:sym typeface="Calibri"/>
              </a:rPr>
              <a:t>l</a:t>
            </a:r>
            <a:r>
              <a:rPr lang="en-US" sz="1200">
                <a:solidFill>
                  <a:schemeClr val="dk1"/>
                </a:solidFill>
                <a:latin typeface="Calibri"/>
                <a:ea typeface="Calibri"/>
                <a:cs typeface="Calibri"/>
                <a:sym typeface="Calibri"/>
              </a:rPr>
              <a:t> affects the inputs to layer </a:t>
            </a:r>
            <a:r>
              <a:rPr i="1" lang="en-US" sz="1200">
                <a:solidFill>
                  <a:schemeClr val="dk1"/>
                </a:solidFill>
                <a:latin typeface="Calibri"/>
                <a:ea typeface="Calibri"/>
                <a:cs typeface="Calibri"/>
                <a:sym typeface="Calibri"/>
              </a:rPr>
              <a:t>l</a:t>
            </a:r>
            <a:r>
              <a:rPr lang="en-US" sz="1200">
                <a:solidFill>
                  <a:schemeClr val="dk1"/>
                </a:solidFill>
                <a:latin typeface="Calibri"/>
                <a:ea typeface="Calibri"/>
                <a:cs typeface="Calibri"/>
                <a:sym typeface="Calibri"/>
              </a:rPr>
              <a:t> + 1, so if e is more sensitive to layer </a:t>
            </a:r>
            <a:r>
              <a:rPr i="1" lang="en-US" sz="1200">
                <a:solidFill>
                  <a:schemeClr val="dk1"/>
                </a:solidFill>
                <a:latin typeface="Calibri"/>
                <a:ea typeface="Calibri"/>
                <a:cs typeface="Calibri"/>
                <a:sym typeface="Calibri"/>
              </a:rPr>
              <a:t>l</a:t>
            </a:r>
            <a:r>
              <a:rPr lang="en-US" sz="1200">
                <a:solidFill>
                  <a:schemeClr val="dk1"/>
                </a:solidFill>
                <a:latin typeface="Calibri"/>
                <a:ea typeface="Calibri"/>
                <a:cs typeface="Calibri"/>
                <a:sym typeface="Calibri"/>
              </a:rPr>
              <a:t> + 1, then it will also be more sensitive to layer </a:t>
            </a:r>
            <a:r>
              <a:rPr i="1" lang="en-US" sz="1200">
                <a:solidFill>
                  <a:schemeClr val="dk1"/>
                </a:solidFill>
                <a:latin typeface="Calibri"/>
                <a:ea typeface="Calibri"/>
                <a:cs typeface="Calibri"/>
                <a:sym typeface="Calibri"/>
              </a:rPr>
              <a:t>l</a:t>
            </a:r>
            <a:r>
              <a:rPr lang="en-US" sz="1200">
                <a:solidFill>
                  <a:schemeClr val="dk1"/>
                </a:solidFill>
                <a:latin typeface="Calibri"/>
                <a:ea typeface="Calibri"/>
                <a:cs typeface="Calibri"/>
                <a:sym typeface="Calibri"/>
              </a:rPr>
              <a:t>). </a:t>
            </a:r>
            <a:endParaRPr/>
          </a:p>
        </p:txBody>
      </p:sp>
      <p:sp>
        <p:nvSpPr>
          <p:cNvPr id="587" name="Google Shape;58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References:</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Yoshua Bengio – Deep Learning</a:t>
            </a:r>
            <a:endParaRPr/>
          </a:p>
          <a:p>
            <a:pPr indent="-171450" lvl="0" marL="171450" rtl="0" algn="l">
              <a:spcBef>
                <a:spcPts val="0"/>
              </a:spcBef>
              <a:spcAft>
                <a:spcPts val="0"/>
              </a:spcAft>
              <a:buClr>
                <a:schemeClr val="dk1"/>
              </a:buClr>
              <a:buSzPts val="1200"/>
              <a:buFont typeface="Arial"/>
              <a:buChar char="•"/>
            </a:pPr>
            <a:r>
              <a:rPr lang="en-US"/>
              <a:t>Yasser Abu-Mustofa – Learning from Data</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Hierarchy of concepts, learn complicated concepts from simpler ones 🡪 if we draw a graph, it should be deep. </a:t>
            </a:r>
            <a:endParaRPr/>
          </a:p>
          <a:p>
            <a:pPr indent="0" lvl="0" marL="0" rtl="0" algn="l">
              <a:spcBef>
                <a:spcPts val="0"/>
              </a:spcBef>
              <a:spcAft>
                <a:spcPts val="0"/>
              </a:spcAft>
              <a:buClr>
                <a:schemeClr val="dk1"/>
              </a:buClr>
              <a:buSzPts val="1200"/>
              <a:buFont typeface="Arial"/>
              <a:buNone/>
            </a:pPr>
            <a:r>
              <a:t/>
            </a:r>
            <a:endParaRPr/>
          </a:p>
        </p:txBody>
      </p:sp>
      <p:sp>
        <p:nvSpPr>
          <p:cNvPr id="143" name="Google Shape;14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standard L2 weight penalty involves adding an extra term to the cost function that penalizes the squared weights.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Effect of L2: </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L2 keeps the weights small unless they have big error derivatives.</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It prevents the network from using weights that it does not need. </a:t>
            </a:r>
            <a:endParaRPr/>
          </a:p>
          <a:p>
            <a:pPr indent="0" lvl="1" marL="457200" rtl="0" algn="l">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  This can often improve generalization a lot because it helps to stop the network from fitting the sampling error.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  It makes a smoother model in which the output changes more slowly as the input changes.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If the network has two very similar inputs it prefers to put half the weight on each rather than all the weight on one.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Sometimes it works better to penalize the absolute values of the weights (L1). </a:t>
            </a:r>
            <a:endParaRPr b="1"/>
          </a:p>
          <a:p>
            <a:pPr indent="0" lvl="0" marL="0" rtl="0" algn="l">
              <a:spcBef>
                <a:spcPts val="0"/>
              </a:spcBef>
              <a:spcAft>
                <a:spcPts val="0"/>
              </a:spcAft>
              <a:buNone/>
            </a:pPr>
            <a:r>
              <a:rPr lang="en-US" sz="1200">
                <a:solidFill>
                  <a:schemeClr val="dk1"/>
                </a:solidFill>
                <a:latin typeface="Calibri"/>
                <a:ea typeface="Calibri"/>
                <a:cs typeface="Calibri"/>
                <a:sym typeface="Calibri"/>
              </a:rPr>
              <a:t>– This can make many weights exactly equal to zero which helps interpretation a lot.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Sometimes it works better to use a weight penalty that has negligible effect on large weights. </a:t>
            </a:r>
            <a:endParaRPr b="1"/>
          </a:p>
          <a:p>
            <a:pPr indent="0" lvl="0" marL="0" rtl="0" algn="l">
              <a:spcBef>
                <a:spcPts val="0"/>
              </a:spcBef>
              <a:spcAft>
                <a:spcPts val="0"/>
              </a:spcAft>
              <a:buNone/>
            </a:pPr>
            <a:r>
              <a:rPr lang="en-US" sz="1200">
                <a:solidFill>
                  <a:schemeClr val="dk1"/>
                </a:solidFill>
                <a:latin typeface="Calibri"/>
                <a:ea typeface="Calibri"/>
                <a:cs typeface="Calibri"/>
                <a:sym typeface="Calibri"/>
              </a:rPr>
              <a:t>– This allows a few large weights.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5" name="Google Shape;695;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Another interpretation: </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Dropout is training a large ensemble of models (that share parameters). </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Each binary mask is one model, gets trained on only ~one datapoint. </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Ideally</a:t>
            </a:r>
            <a:r>
              <a:rPr lang="en-US" sz="1200">
                <a:solidFill>
                  <a:schemeClr val="dk1"/>
                </a:solidFill>
                <a:latin typeface="Calibri"/>
                <a:ea typeface="Calibri"/>
                <a:cs typeface="Calibri"/>
                <a:sym typeface="Calibri"/>
              </a:rPr>
              <a:t>:</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want to integrate out all the noise </a:t>
            </a:r>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Monte Carlo approximation: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do many forward passes with different dropout masks, average all predictions </a:t>
            </a:r>
            <a:endParaRPr/>
          </a:p>
          <a:p>
            <a:pPr indent="-95250" lvl="0" marL="171450" rtl="0" algn="l">
              <a:spcBef>
                <a:spcPts val="0"/>
              </a:spcBef>
              <a:spcAft>
                <a:spcPts val="0"/>
              </a:spcAft>
              <a:buClr>
                <a:schemeClr val="dk1"/>
              </a:buClr>
              <a:buSzPts val="1200"/>
              <a:buFont typeface="Arial"/>
              <a:buNone/>
            </a:pPr>
            <a:r>
              <a:t/>
            </a:r>
            <a:endParaRPr/>
          </a:p>
        </p:txBody>
      </p:sp>
      <p:sp>
        <p:nvSpPr>
          <p:cNvPr id="712" name="Google Shape;71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URL: </a:t>
            </a:r>
            <a:r>
              <a:rPr lang="en-US" sz="1200"/>
              <a:t>http://sebastianruder.com/optimizing-gradient-descent/index.html</a:t>
            </a:r>
            <a:endParaRPr sz="1200"/>
          </a:p>
          <a:p>
            <a:pPr indent="0" lvl="0" marL="0" marR="0" rtl="0" algn="l">
              <a:lnSpc>
                <a:spcPct val="100000"/>
              </a:lnSpc>
              <a:spcBef>
                <a:spcPts val="0"/>
              </a:spcBef>
              <a:spcAft>
                <a:spcPts val="0"/>
              </a:spcAft>
              <a:buClr>
                <a:schemeClr val="dk1"/>
              </a:buClr>
              <a:buSzPts val="1200"/>
              <a:buFont typeface="Calibri"/>
              <a:buNone/>
            </a:pPr>
            <a:r>
              <a:t/>
            </a:r>
            <a:endParaRPr sz="1200"/>
          </a:p>
          <a:p>
            <a:pPr indent="0" lvl="0" marL="0" rtl="0" algn="l">
              <a:spcBef>
                <a:spcPts val="0"/>
              </a:spcBef>
              <a:spcAft>
                <a:spcPts val="0"/>
              </a:spcAft>
              <a:buNone/>
            </a:pPr>
            <a:r>
              <a:rPr lang="en-US"/>
              <a:t> </a:t>
            </a:r>
            <a:endParaRPr/>
          </a:p>
        </p:txBody>
      </p:sp>
      <p:sp>
        <p:nvSpPr>
          <p:cNvPr id="776" name="Google Shape;776;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Random Search for Hyper-Parameter Optimization, Bergstra and Bengio, 2012</a:t>
            </a:r>
            <a:endParaRPr/>
          </a:p>
        </p:txBody>
      </p:sp>
      <p:sp>
        <p:nvSpPr>
          <p:cNvPr id="824" name="Google Shape;824;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URL: </a:t>
            </a:r>
            <a:r>
              <a:rPr lang="en-US" sz="1200"/>
              <a:t>http://sebastianruder.com/optimizing-gradient-descent/index.html</a:t>
            </a:r>
            <a:endParaRPr sz="1200"/>
          </a:p>
          <a:p>
            <a:pPr indent="0" lvl="0" marL="0" marR="0" rtl="0" algn="l">
              <a:lnSpc>
                <a:spcPct val="100000"/>
              </a:lnSpc>
              <a:spcBef>
                <a:spcPts val="0"/>
              </a:spcBef>
              <a:spcAft>
                <a:spcPts val="0"/>
              </a:spcAft>
              <a:buClr>
                <a:schemeClr val="dk1"/>
              </a:buClr>
              <a:buSzPts val="1200"/>
              <a:buFont typeface="Calibri"/>
              <a:buNone/>
            </a:pPr>
            <a:r>
              <a:t/>
            </a:r>
            <a:endParaRPr sz="1200"/>
          </a:p>
          <a:p>
            <a:pPr indent="0" lvl="0" marL="0" rtl="0" algn="l">
              <a:spcBef>
                <a:spcPts val="0"/>
              </a:spcBef>
              <a:spcAft>
                <a:spcPts val="0"/>
              </a:spcAft>
              <a:buNone/>
            </a:pPr>
            <a:r>
              <a:rPr lang="en-US"/>
              <a:t> </a:t>
            </a:r>
            <a:endParaRPr/>
          </a:p>
        </p:txBody>
      </p:sp>
      <p:sp>
        <p:nvSpPr>
          <p:cNvPr id="835" name="Google Shape;835;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200"/>
              <a:buFont typeface="Calibri"/>
              <a:buNone/>
            </a:pPr>
            <a:r>
              <a:rPr lang="en-US">
                <a:solidFill>
                  <a:srgbClr val="7F7F7F"/>
                </a:solidFill>
              </a:rPr>
              <a:t>Slide credit : Andrew L. Nelson</a:t>
            </a:r>
            <a:endParaRPr/>
          </a:p>
          <a:p>
            <a:pPr indent="0" lvl="0" marL="0" rtl="0" algn="l">
              <a:spcBef>
                <a:spcPts val="0"/>
              </a:spcBef>
              <a:spcAft>
                <a:spcPts val="0"/>
              </a:spcAft>
              <a:buNone/>
            </a:pPr>
            <a:r>
              <a:t/>
            </a:r>
            <a:endParaRPr/>
          </a:p>
        </p:txBody>
      </p:sp>
      <p:sp>
        <p:nvSpPr>
          <p:cNvPr id="230" name="Google Shape;23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7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7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9" name="Google Shape;79;p7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 name="Google Shape;80;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8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80"/>
          <p:cNvSpPr/>
          <p:nvPr>
            <p:ph idx="2" type="pic"/>
          </p:nvPr>
        </p:nvSpPr>
        <p:spPr>
          <a:xfrm>
            <a:off x="5183188" y="987425"/>
            <a:ext cx="6172200" cy="4873625"/>
          </a:xfrm>
          <a:prstGeom prst="rect">
            <a:avLst/>
          </a:prstGeom>
          <a:noFill/>
          <a:ln>
            <a:noFill/>
          </a:ln>
        </p:spPr>
      </p:sp>
      <p:sp>
        <p:nvSpPr>
          <p:cNvPr id="86" name="Google Shape;86;p8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 name="Google Shape;87;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8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8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8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 name="Google Shape;24;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 name="Shape 39"/>
        <p:cNvGrpSpPr/>
        <p:nvPr/>
      </p:nvGrpSpPr>
      <p:grpSpPr>
        <a:xfrm>
          <a:off x="0" y="0"/>
          <a:ext cx="0" cy="0"/>
          <a:chOff x="0" y="0"/>
          <a:chExt cx="0" cy="0"/>
        </a:xfrm>
      </p:grpSpPr>
      <p:sp>
        <p:nvSpPr>
          <p:cNvPr id="40" name="Google Shape;40;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 name="Google Shape;42;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7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7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7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7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7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7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1.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
        <p:nvSpPr>
          <p:cNvPr id="28" name="Google Shape;28;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4.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63.png"/><Relationship Id="rId7"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5.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2.png"/><Relationship Id="rId4" Type="http://schemas.openxmlformats.org/officeDocument/2006/relationships/image" Target="../media/image68.png"/><Relationship Id="rId5"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84.png"/><Relationship Id="rId6" Type="http://schemas.openxmlformats.org/officeDocument/2006/relationships/image" Target="../media/image69.png"/><Relationship Id="rId7" Type="http://schemas.openxmlformats.org/officeDocument/2006/relationships/image" Target="../media/image71.png"/><Relationship Id="rId8"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4.png"/><Relationship Id="rId4" Type="http://schemas.openxmlformats.org/officeDocument/2006/relationships/image" Target="../media/image81.png"/><Relationship Id="rId5"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6.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3.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9.png"/><Relationship Id="rId4" Type="http://schemas.openxmlformats.org/officeDocument/2006/relationships/image" Target="../media/image93.png"/><Relationship Id="rId5" Type="http://schemas.openxmlformats.org/officeDocument/2006/relationships/image" Target="../media/image9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8.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95.jp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7.png"/><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12.gif"/><Relationship Id="rId4" Type="http://schemas.openxmlformats.org/officeDocument/2006/relationships/image" Target="../media/image107.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6.pn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3.png"/><Relationship Id="rId4" Type="http://schemas.openxmlformats.org/officeDocument/2006/relationships/image" Target="../media/image11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8.gif"/><Relationship Id="rId4" Type="http://schemas.openxmlformats.org/officeDocument/2006/relationships/image" Target="../media/image106.gif"/><Relationship Id="rId5" Type="http://schemas.openxmlformats.org/officeDocument/2006/relationships/hyperlink" Target="http://sebastianruder.com/optimizing-gradient-descent/index.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9.png"/><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0.png"/><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www.d2l.ai/" TargetMode="External"/><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5" name="Shape 105"/>
        <p:cNvGrpSpPr/>
        <p:nvPr/>
      </p:nvGrpSpPr>
      <p:grpSpPr>
        <a:xfrm>
          <a:off x="0" y="0"/>
          <a:ext cx="0" cy="0"/>
          <a:chOff x="0" y="0"/>
          <a:chExt cx="0" cy="0"/>
        </a:xfrm>
      </p:grpSpPr>
      <p:sp>
        <p:nvSpPr>
          <p:cNvPr id="106" name="Google Shape;106;p1"/>
          <p:cNvSpPr/>
          <p:nvPr/>
        </p:nvSpPr>
        <p:spPr>
          <a:xfrm>
            <a:off x="0" y="0"/>
            <a:ext cx="12192000" cy="68579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sitting, green, fireworks&#10;&#10;Description automatically generated" id="107" name="Google Shape;107;p1"/>
          <p:cNvPicPr preferRelativeResize="0"/>
          <p:nvPr/>
        </p:nvPicPr>
        <p:blipFill rotWithShape="1">
          <a:blip r:embed="rId3">
            <a:alphaModFix amt="50000"/>
          </a:blip>
          <a:srcRect b="16809" l="0" r="0" t="8190"/>
          <a:stretch/>
        </p:blipFill>
        <p:spPr>
          <a:xfrm>
            <a:off x="20" y="1"/>
            <a:ext cx="12191980" cy="6857999"/>
          </a:xfrm>
          <a:prstGeom prst="rect">
            <a:avLst/>
          </a:prstGeom>
          <a:noFill/>
          <a:ln>
            <a:noFill/>
          </a:ln>
        </p:spPr>
      </p:pic>
      <p:sp>
        <p:nvSpPr>
          <p:cNvPr id="108" name="Google Shape;108;p1"/>
          <p:cNvSpPr txBox="1"/>
          <p:nvPr>
            <p:ph type="ctrTitle"/>
          </p:nvPr>
        </p:nvSpPr>
        <p:spPr>
          <a:xfrm>
            <a:off x="1524000" y="1122362"/>
            <a:ext cx="9144000" cy="290051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00000"/>
              <a:buFont typeface="Calibri"/>
              <a:buNone/>
            </a:pPr>
            <a:r>
              <a:rPr lang="en-US" sz="8800">
                <a:solidFill>
                  <a:srgbClr val="FFFFFF"/>
                </a:solidFill>
              </a:rPr>
              <a:t>Multi Layer Perceptron and Neural Networks</a:t>
            </a:r>
            <a:endParaRPr/>
          </a:p>
        </p:txBody>
      </p:sp>
      <p:sp>
        <p:nvSpPr>
          <p:cNvPr id="109" name="Google Shape;109;p1"/>
          <p:cNvSpPr txBox="1"/>
          <p:nvPr>
            <p:ph idx="1" type="subTitle"/>
          </p:nvPr>
        </p:nvSpPr>
        <p:spPr>
          <a:xfrm>
            <a:off x="1524000" y="4159404"/>
            <a:ext cx="9144000" cy="109839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90000"/>
              </a:lnSpc>
              <a:spcBef>
                <a:spcPts val="0"/>
              </a:spcBef>
              <a:spcAft>
                <a:spcPts val="0"/>
              </a:spcAft>
              <a:buClr>
                <a:srgbClr val="FFFFFF"/>
              </a:buClr>
              <a:buSzPct val="100000"/>
              <a:buNone/>
            </a:pPr>
            <a:r>
              <a:rPr lang="en-US" sz="3000">
                <a:solidFill>
                  <a:srgbClr val="FFFFFF"/>
                </a:solidFill>
              </a:rPr>
              <a:t>Risman Adnan Mattotorang, Ph.D</a:t>
            </a:r>
            <a:endParaRPr sz="3000">
              <a:solidFill>
                <a:srgbClr val="FFFFFF"/>
              </a:solidFill>
            </a:endParaRPr>
          </a:p>
          <a:p>
            <a:pPr indent="0" lvl="0" marL="0" rtl="0" algn="ctr">
              <a:lnSpc>
                <a:spcPct val="90000"/>
              </a:lnSpc>
              <a:spcBef>
                <a:spcPts val="1000"/>
              </a:spcBef>
              <a:spcAft>
                <a:spcPts val="0"/>
              </a:spcAft>
              <a:buClr>
                <a:srgbClr val="FFFFFF"/>
              </a:buClr>
              <a:buSzPct val="100000"/>
              <a:buNone/>
            </a:pPr>
            <a:r>
              <a:rPr lang="en-US">
                <a:solidFill>
                  <a:srgbClr val="FFFFFF"/>
                </a:solidFill>
              </a:rPr>
              <a:t>Samsung R&amp;D Indonesia</a:t>
            </a:r>
            <a:endParaRPr/>
          </a:p>
          <a:p>
            <a:pPr indent="0" lvl="0" marL="0" rtl="0" algn="ctr">
              <a:lnSpc>
                <a:spcPct val="90000"/>
              </a:lnSpc>
              <a:spcBef>
                <a:spcPts val="1000"/>
              </a:spcBef>
              <a:spcAft>
                <a:spcPts val="0"/>
              </a:spcAft>
              <a:buClr>
                <a:srgbClr val="FFFFFF"/>
              </a:buClr>
              <a:buSzPct val="100000"/>
              <a:buNone/>
            </a:pPr>
            <a:r>
              <a:rPr lang="en-US">
                <a:solidFill>
                  <a:srgbClr val="FFFFFF"/>
                </a:solidFill>
              </a:rPr>
              <a:t>Telkom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10"/>
          <p:cNvSpPr/>
          <p:nvPr/>
        </p:nvSpPr>
        <p:spPr>
          <a:xfrm>
            <a:off x="327546" y="321732"/>
            <a:ext cx="7058307" cy="1964266"/>
          </a:xfrm>
          <a:prstGeom prst="rect">
            <a:avLst/>
          </a:prstGeom>
          <a:solidFill>
            <a:srgbClr val="4D5E53">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1" name="Google Shape;241;p10"/>
          <p:cNvSpPr txBox="1"/>
          <p:nvPr>
            <p:ph type="title"/>
          </p:nvPr>
        </p:nvSpPr>
        <p:spPr>
          <a:xfrm>
            <a:off x="524256" y="491260"/>
            <a:ext cx="6594189" cy="16252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A Simple Model - Perceptron</a:t>
            </a:r>
            <a:endParaRPr/>
          </a:p>
        </p:txBody>
      </p:sp>
      <p:sp>
        <p:nvSpPr>
          <p:cNvPr id="242" name="Google Shape;242;p10"/>
          <p:cNvSpPr/>
          <p:nvPr/>
        </p:nvSpPr>
        <p:spPr>
          <a:xfrm>
            <a:off x="7556975" y="321732"/>
            <a:ext cx="431329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3" name="Google Shape;243;p10"/>
          <p:cNvSpPr txBox="1"/>
          <p:nvPr>
            <p:ph idx="1" type="body"/>
          </p:nvPr>
        </p:nvSpPr>
        <p:spPr>
          <a:xfrm>
            <a:off x="8029319" y="917725"/>
            <a:ext cx="3424739" cy="48523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000"/>
              <a:buNone/>
            </a:pPr>
            <a:r>
              <a:rPr lang="en-US" sz="2000">
                <a:solidFill>
                  <a:srgbClr val="FFFFFF"/>
                </a:solidFill>
              </a:rPr>
              <a:t>Key Concepts:</a:t>
            </a:r>
            <a:endParaRPr/>
          </a:p>
          <a:p>
            <a:pPr indent="-457200" lvl="0" marL="457200" rtl="0" algn="l">
              <a:lnSpc>
                <a:spcPct val="90000"/>
              </a:lnSpc>
              <a:spcBef>
                <a:spcPts val="1000"/>
              </a:spcBef>
              <a:spcAft>
                <a:spcPts val="0"/>
              </a:spcAft>
              <a:buClr>
                <a:srgbClr val="FFFFFF"/>
              </a:buClr>
              <a:buSzPts val="2000"/>
              <a:buFont typeface="Calibri"/>
              <a:buAutoNum type="arabicPeriod"/>
            </a:pPr>
            <a:r>
              <a:rPr lang="en-US" sz="2000">
                <a:solidFill>
                  <a:srgbClr val="FFFFFF"/>
                </a:solidFill>
              </a:rPr>
              <a:t>Perceptron</a:t>
            </a:r>
            <a:endParaRPr/>
          </a:p>
          <a:p>
            <a:pPr indent="-457200" lvl="0" marL="457200" rtl="0" algn="l">
              <a:lnSpc>
                <a:spcPct val="90000"/>
              </a:lnSpc>
              <a:spcBef>
                <a:spcPts val="1000"/>
              </a:spcBef>
              <a:spcAft>
                <a:spcPts val="0"/>
              </a:spcAft>
              <a:buClr>
                <a:srgbClr val="FFFFFF"/>
              </a:buClr>
              <a:buSzPts val="2000"/>
              <a:buFont typeface="Calibri"/>
              <a:buAutoNum type="arabicPeriod"/>
            </a:pPr>
            <a:r>
              <a:rPr lang="en-US" sz="2000">
                <a:solidFill>
                  <a:srgbClr val="FFFFFF"/>
                </a:solidFill>
              </a:rPr>
              <a:t>Activation Function</a:t>
            </a:r>
            <a:endParaRPr/>
          </a:p>
          <a:p>
            <a:pPr indent="-457200" lvl="0" marL="457200" rtl="0" algn="l">
              <a:lnSpc>
                <a:spcPct val="90000"/>
              </a:lnSpc>
              <a:spcBef>
                <a:spcPts val="1000"/>
              </a:spcBef>
              <a:spcAft>
                <a:spcPts val="0"/>
              </a:spcAft>
              <a:buClr>
                <a:srgbClr val="FFFFFF"/>
              </a:buClr>
              <a:buSzPts val="2000"/>
              <a:buFont typeface="Calibri"/>
              <a:buAutoNum type="arabicPeriod"/>
            </a:pPr>
            <a:r>
              <a:rPr lang="en-US" sz="2000">
                <a:solidFill>
                  <a:srgbClr val="FFFFFF"/>
                </a:solidFill>
              </a:rPr>
              <a:t>Learning Algorithm</a:t>
            </a:r>
            <a:endParaRPr/>
          </a:p>
          <a:p>
            <a:pPr indent="0" lvl="0" marL="0" rtl="0" algn="l">
              <a:lnSpc>
                <a:spcPct val="90000"/>
              </a:lnSpc>
              <a:spcBef>
                <a:spcPts val="1000"/>
              </a:spcBef>
              <a:spcAft>
                <a:spcPts val="0"/>
              </a:spcAft>
              <a:buClr>
                <a:schemeClr val="dk1"/>
              </a:buClr>
              <a:buSzPts val="2000"/>
              <a:buNone/>
            </a:pPr>
            <a:r>
              <a:t/>
            </a:r>
            <a:endParaRPr sz="2000">
              <a:solidFill>
                <a:srgbClr val="FFFFFF"/>
              </a:solidFill>
            </a:endParaRPr>
          </a:p>
        </p:txBody>
      </p:sp>
      <p:pic>
        <p:nvPicPr>
          <p:cNvPr descr="A close up of a map&#10;&#10;Description automatically generated" id="244" name="Google Shape;244;p10"/>
          <p:cNvPicPr preferRelativeResize="0"/>
          <p:nvPr/>
        </p:nvPicPr>
        <p:blipFill rotWithShape="1">
          <a:blip r:embed="rId3">
            <a:alphaModFix/>
          </a:blip>
          <a:srcRect b="0" l="0" r="0" t="0"/>
          <a:stretch/>
        </p:blipFill>
        <p:spPr>
          <a:xfrm>
            <a:off x="154709" y="2696066"/>
            <a:ext cx="7241135" cy="34313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11"/>
          <p:cNvSpPr/>
          <p:nvPr/>
        </p:nvSpPr>
        <p:spPr>
          <a:xfrm>
            <a:off x="393308" y="352931"/>
            <a:ext cx="11438793" cy="1844256"/>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1" name="Google Shape;251;p11"/>
          <p:cNvSpPr txBox="1"/>
          <p:nvPr>
            <p:ph type="title"/>
          </p:nvPr>
        </p:nvSpPr>
        <p:spPr>
          <a:xfrm>
            <a:off x="649270" y="506727"/>
            <a:ext cx="3885141" cy="152674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3000"/>
              <a:buFont typeface="Calibri"/>
              <a:buNone/>
            </a:pPr>
            <a:r>
              <a:rPr lang="en-US" sz="3000">
                <a:solidFill>
                  <a:schemeClr val="lt1"/>
                </a:solidFill>
              </a:rPr>
              <a:t>A Simple Hypothesis Set</a:t>
            </a:r>
            <a:endParaRPr/>
          </a:p>
        </p:txBody>
      </p:sp>
      <p:cxnSp>
        <p:nvCxnSpPr>
          <p:cNvPr id="252" name="Google Shape;252;p11"/>
          <p:cNvCxnSpPr/>
          <p:nvPr/>
        </p:nvCxnSpPr>
        <p:spPr>
          <a:xfrm rot="10800000">
            <a:off x="4739873" y="580963"/>
            <a:ext cx="0" cy="1371600"/>
          </a:xfrm>
          <a:prstGeom prst="straightConnector1">
            <a:avLst/>
          </a:prstGeom>
          <a:noFill/>
          <a:ln cap="flat" cmpd="sng" w="19050">
            <a:solidFill>
              <a:schemeClr val="lt1">
                <a:alpha val="74901"/>
              </a:schemeClr>
            </a:solidFill>
            <a:prstDash val="solid"/>
            <a:miter lim="800000"/>
            <a:headEnd len="sm" w="sm" type="none"/>
            <a:tailEnd len="sm" w="sm" type="none"/>
          </a:ln>
        </p:spPr>
      </p:cxnSp>
      <p:sp>
        <p:nvSpPr>
          <p:cNvPr id="253" name="Google Shape;253;p11"/>
          <p:cNvSpPr txBox="1"/>
          <p:nvPr>
            <p:ph idx="1" type="body"/>
          </p:nvPr>
        </p:nvSpPr>
        <p:spPr>
          <a:xfrm>
            <a:off x="4945336" y="506727"/>
            <a:ext cx="6609921" cy="1526741"/>
          </a:xfrm>
          <a:prstGeom prst="rect">
            <a:avLst/>
          </a:prstGeom>
          <a:noFill/>
          <a:ln>
            <a:noFill/>
          </a:ln>
        </p:spPr>
        <p:txBody>
          <a:bodyPr anchorCtr="0" anchor="ctr" bIns="45700" lIns="91425" spcFirstLastPara="1" rIns="91425" wrap="square" tIns="45700">
            <a:normAutofit/>
          </a:bodyPr>
          <a:lstStyle/>
          <a:p>
            <a:pPr indent="-457200" lvl="0" marL="457200" rtl="0" algn="l">
              <a:lnSpc>
                <a:spcPct val="90000"/>
              </a:lnSpc>
              <a:spcBef>
                <a:spcPts val="0"/>
              </a:spcBef>
              <a:spcAft>
                <a:spcPts val="0"/>
              </a:spcAft>
              <a:buClr>
                <a:schemeClr val="lt1"/>
              </a:buClr>
              <a:buSzPts val="2200"/>
              <a:buFont typeface="Calibri"/>
              <a:buAutoNum type="arabicPeriod"/>
            </a:pPr>
            <a:r>
              <a:rPr lang="en-US" sz="2200">
                <a:solidFill>
                  <a:schemeClr val="lt1"/>
                </a:solidFill>
              </a:rPr>
              <a:t>Simple Threshold Function</a:t>
            </a:r>
            <a:endParaRPr/>
          </a:p>
          <a:p>
            <a:pPr indent="-457200" lvl="0" marL="457200" rtl="0" algn="l">
              <a:lnSpc>
                <a:spcPct val="90000"/>
              </a:lnSpc>
              <a:spcBef>
                <a:spcPts val="1000"/>
              </a:spcBef>
              <a:spcAft>
                <a:spcPts val="0"/>
              </a:spcAft>
              <a:buClr>
                <a:schemeClr val="lt1"/>
              </a:buClr>
              <a:buSzPts val="2200"/>
              <a:buFont typeface="Calibri"/>
              <a:buAutoNum type="arabicPeriod"/>
            </a:pPr>
            <a:r>
              <a:rPr lang="en-US" sz="2200">
                <a:solidFill>
                  <a:schemeClr val="lt1"/>
                </a:solidFill>
              </a:rPr>
              <a:t>Simple Linier Model</a:t>
            </a:r>
            <a:endParaRPr/>
          </a:p>
          <a:p>
            <a:pPr indent="-457200" lvl="0" marL="457200" rtl="0" algn="l">
              <a:lnSpc>
                <a:spcPct val="90000"/>
              </a:lnSpc>
              <a:spcBef>
                <a:spcPts val="1000"/>
              </a:spcBef>
              <a:spcAft>
                <a:spcPts val="0"/>
              </a:spcAft>
              <a:buClr>
                <a:schemeClr val="lt1"/>
              </a:buClr>
              <a:buSzPts val="2200"/>
              <a:buFont typeface="Calibri"/>
              <a:buAutoNum type="arabicPeriod"/>
            </a:pPr>
            <a:r>
              <a:rPr lang="en-US" sz="2200">
                <a:solidFill>
                  <a:schemeClr val="lt1"/>
                </a:solidFill>
              </a:rPr>
              <a:t>Only in Two Dimension</a:t>
            </a:r>
            <a:endParaRPr/>
          </a:p>
        </p:txBody>
      </p:sp>
      <p:pic>
        <p:nvPicPr>
          <p:cNvPr descr="A picture containing bird&#10;&#10;Description automatically generated" id="254" name="Google Shape;254;p11"/>
          <p:cNvPicPr preferRelativeResize="0"/>
          <p:nvPr/>
        </p:nvPicPr>
        <p:blipFill rotWithShape="1">
          <a:blip r:embed="rId3">
            <a:alphaModFix/>
          </a:blip>
          <a:srcRect b="0" l="0" r="0" t="0"/>
          <a:stretch/>
        </p:blipFill>
        <p:spPr>
          <a:xfrm>
            <a:off x="393308" y="2820933"/>
            <a:ext cx="5559480" cy="3155004"/>
          </a:xfrm>
          <a:prstGeom prst="rect">
            <a:avLst/>
          </a:prstGeom>
          <a:noFill/>
          <a:ln>
            <a:noFill/>
          </a:ln>
        </p:spPr>
      </p:pic>
      <p:pic>
        <p:nvPicPr>
          <p:cNvPr descr="A screenshot of a cell phone&#10;&#10;Description automatically generated" id="255" name="Google Shape;255;p11"/>
          <p:cNvPicPr preferRelativeResize="0"/>
          <p:nvPr/>
        </p:nvPicPr>
        <p:blipFill rotWithShape="1">
          <a:blip r:embed="rId4">
            <a:alphaModFix/>
          </a:blip>
          <a:srcRect b="0" l="0" r="0" t="0"/>
          <a:stretch/>
        </p:blipFill>
        <p:spPr>
          <a:xfrm>
            <a:off x="6278663" y="2527997"/>
            <a:ext cx="5493100" cy="37490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9" name="Shape 259"/>
        <p:cNvGrpSpPr/>
        <p:nvPr/>
      </p:nvGrpSpPr>
      <p:grpSpPr>
        <a:xfrm>
          <a:off x="0" y="0"/>
          <a:ext cx="0" cy="0"/>
          <a:chOff x="0" y="0"/>
          <a:chExt cx="0" cy="0"/>
        </a:xfrm>
      </p:grpSpPr>
      <p:sp>
        <p:nvSpPr>
          <p:cNvPr id="260" name="Google Shape;260;p12"/>
          <p:cNvSpPr/>
          <p:nvPr/>
        </p:nvSpPr>
        <p:spPr>
          <a:xfrm>
            <a:off x="-1" y="0"/>
            <a:ext cx="1219306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1" name="Google Shape;261;p12"/>
          <p:cNvGrpSpPr/>
          <p:nvPr/>
        </p:nvGrpSpPr>
        <p:grpSpPr>
          <a:xfrm>
            <a:off x="-329674" y="-59376"/>
            <a:ext cx="12515851" cy="6923798"/>
            <a:chOff x="-329674" y="-51881"/>
            <a:chExt cx="12515851" cy="6923798"/>
          </a:xfrm>
        </p:grpSpPr>
        <p:sp>
          <p:nvSpPr>
            <p:cNvPr id="262" name="Google Shape;262;p12"/>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2"/>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2"/>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2"/>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lt1">
                  <a:alpha val="34901"/>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lt1">
                  <a:alpha val="34901"/>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2"/>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2"/>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2"/>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2"/>
          <p:cNvSpPr txBox="1"/>
          <p:nvPr>
            <p:ph type="title"/>
          </p:nvPr>
        </p:nvSpPr>
        <p:spPr>
          <a:xfrm>
            <a:off x="888631" y="4760132"/>
            <a:ext cx="3947420" cy="17778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US" sz="4000"/>
              <a:t>Perceptron Learning Algorithm</a:t>
            </a:r>
            <a:endParaRPr/>
          </a:p>
        </p:txBody>
      </p:sp>
      <p:sp>
        <p:nvSpPr>
          <p:cNvPr id="282" name="Google Shape;282;p12"/>
          <p:cNvSpPr/>
          <p:nvPr/>
        </p:nvSpPr>
        <p:spPr>
          <a:xfrm>
            <a:off x="0" y="0"/>
            <a:ext cx="12192000" cy="4537825"/>
          </a:xfrm>
          <a:custGeom>
            <a:rect b="b" l="l" r="r" t="t"/>
            <a:pathLst>
              <a:path extrusionOk="0" h="4537825" w="12192000">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clock&#10;&#10;Description automatically generated" id="283" name="Google Shape;283;p12"/>
          <p:cNvPicPr preferRelativeResize="0"/>
          <p:nvPr/>
        </p:nvPicPr>
        <p:blipFill rotWithShape="1">
          <a:blip r:embed="rId3">
            <a:alphaModFix/>
          </a:blip>
          <a:srcRect b="0" l="0" r="0" t="0"/>
          <a:stretch/>
        </p:blipFill>
        <p:spPr>
          <a:xfrm>
            <a:off x="1927693" y="671951"/>
            <a:ext cx="8345607" cy="3359108"/>
          </a:xfrm>
          <a:prstGeom prst="rect">
            <a:avLst/>
          </a:prstGeom>
          <a:noFill/>
          <a:ln>
            <a:noFill/>
          </a:ln>
        </p:spPr>
      </p:pic>
      <p:sp>
        <p:nvSpPr>
          <p:cNvPr id="284" name="Google Shape;284;p12"/>
          <p:cNvSpPr txBox="1"/>
          <p:nvPr>
            <p:ph idx="1" type="body"/>
          </p:nvPr>
        </p:nvSpPr>
        <p:spPr>
          <a:xfrm>
            <a:off x="5118447" y="4767660"/>
            <a:ext cx="6281873" cy="17703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lang="en-US" sz="1800"/>
              <a:t>Simple Rule to Update Parameters</a:t>
            </a:r>
            <a:endParaRPr/>
          </a:p>
          <a:p>
            <a:pPr indent="-228600" lvl="0" marL="228600" rtl="0" algn="l">
              <a:lnSpc>
                <a:spcPct val="90000"/>
              </a:lnSpc>
              <a:spcBef>
                <a:spcPts val="1000"/>
              </a:spcBef>
              <a:spcAft>
                <a:spcPts val="0"/>
              </a:spcAft>
              <a:buClr>
                <a:schemeClr val="lt1"/>
              </a:buClr>
              <a:buSzPts val="1800"/>
              <a:buChar char="•"/>
            </a:pPr>
            <a:r>
              <a:rPr lang="en-US" sz="1800"/>
              <a:t>Iterative Update on Parameters</a:t>
            </a:r>
            <a:endParaRPr/>
          </a:p>
          <a:p>
            <a:pPr indent="-228600" lvl="0" marL="228600" rtl="0" algn="l">
              <a:lnSpc>
                <a:spcPct val="90000"/>
              </a:lnSpc>
              <a:spcBef>
                <a:spcPts val="1000"/>
              </a:spcBef>
              <a:spcAft>
                <a:spcPts val="0"/>
              </a:spcAft>
              <a:buClr>
                <a:schemeClr val="lt1"/>
              </a:buClr>
              <a:buSzPts val="1800"/>
              <a:buChar char="•"/>
            </a:pPr>
            <a:r>
              <a:rPr lang="en-US" sz="1800"/>
              <a:t>No Stopping Criteria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p13"/>
          <p:cNvSpPr/>
          <p:nvPr/>
        </p:nvSpPr>
        <p:spPr>
          <a:xfrm>
            <a:off x="320040" y="4892040"/>
            <a:ext cx="11548872" cy="164592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0" name="Google Shape;290;p13"/>
          <p:cNvSpPr txBox="1"/>
          <p:nvPr>
            <p:ph type="title"/>
          </p:nvPr>
        </p:nvSpPr>
        <p:spPr>
          <a:xfrm>
            <a:off x="718686" y="5091762"/>
            <a:ext cx="7484787" cy="126458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400"/>
              <a:buFont typeface="Calibri"/>
              <a:buNone/>
            </a:pPr>
            <a:r>
              <a:rPr lang="en-US">
                <a:solidFill>
                  <a:srgbClr val="FFFFFF"/>
                </a:solidFill>
              </a:rPr>
              <a:t>Perceptron Learning Algorithm</a:t>
            </a:r>
            <a:endParaRPr/>
          </a:p>
        </p:txBody>
      </p:sp>
      <p:cxnSp>
        <p:nvCxnSpPr>
          <p:cNvPr id="291" name="Google Shape;291;p13"/>
          <p:cNvCxnSpPr/>
          <p:nvPr/>
        </p:nvCxnSpPr>
        <p:spPr>
          <a:xfrm rot="10800000">
            <a:off x="8386843" y="5264106"/>
            <a:ext cx="0" cy="914400"/>
          </a:xfrm>
          <a:prstGeom prst="straightConnector1">
            <a:avLst/>
          </a:prstGeom>
          <a:noFill/>
          <a:ln cap="flat" cmpd="sng" w="19050">
            <a:solidFill>
              <a:srgbClr val="FFFFFF">
                <a:alpha val="80000"/>
              </a:srgbClr>
            </a:solidFill>
            <a:prstDash val="solid"/>
            <a:miter lim="800000"/>
            <a:headEnd len="sm" w="sm" type="none"/>
            <a:tailEnd len="sm" w="sm" type="none"/>
          </a:ln>
        </p:spPr>
      </p:cxnSp>
      <p:pic>
        <p:nvPicPr>
          <p:cNvPr descr="A screenshot of a cell phone&#10;&#10;Description automatically generated" id="292" name="Google Shape;292;p13"/>
          <p:cNvPicPr preferRelativeResize="0"/>
          <p:nvPr/>
        </p:nvPicPr>
        <p:blipFill rotWithShape="1">
          <a:blip r:embed="rId3">
            <a:alphaModFix/>
          </a:blip>
          <a:srcRect b="0" l="0" r="0" t="0"/>
          <a:stretch/>
        </p:blipFill>
        <p:spPr>
          <a:xfrm>
            <a:off x="1509860" y="92717"/>
            <a:ext cx="9172279" cy="46395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7" name="Shape 297"/>
        <p:cNvGrpSpPr/>
        <p:nvPr/>
      </p:nvGrpSpPr>
      <p:grpSpPr>
        <a:xfrm>
          <a:off x="0" y="0"/>
          <a:ext cx="0" cy="0"/>
          <a:chOff x="0" y="0"/>
          <a:chExt cx="0" cy="0"/>
        </a:xfrm>
      </p:grpSpPr>
      <p:sp>
        <p:nvSpPr>
          <p:cNvPr id="298" name="Google Shape;298;p14"/>
          <p:cNvSpPr/>
          <p:nvPr/>
        </p:nvSpPr>
        <p:spPr>
          <a:xfrm>
            <a:off x="-1" y="0"/>
            <a:ext cx="1219306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9" name="Google Shape;299;p14"/>
          <p:cNvGrpSpPr/>
          <p:nvPr/>
        </p:nvGrpSpPr>
        <p:grpSpPr>
          <a:xfrm>
            <a:off x="-329674" y="-59376"/>
            <a:ext cx="12515851" cy="6923798"/>
            <a:chOff x="-329674" y="-51881"/>
            <a:chExt cx="12515851" cy="6923798"/>
          </a:xfrm>
        </p:grpSpPr>
        <p:sp>
          <p:nvSpPr>
            <p:cNvPr id="300" name="Google Shape;300;p14"/>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lt1">
                  <a:alpha val="34901"/>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lt1">
                  <a:alpha val="34901"/>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4"/>
          <p:cNvSpPr txBox="1"/>
          <p:nvPr>
            <p:ph type="title"/>
          </p:nvPr>
        </p:nvSpPr>
        <p:spPr>
          <a:xfrm>
            <a:off x="888631" y="4760132"/>
            <a:ext cx="3947420" cy="17778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US" sz="4000"/>
              <a:t>Combining Perceptron</a:t>
            </a:r>
            <a:endParaRPr/>
          </a:p>
        </p:txBody>
      </p:sp>
      <p:sp>
        <p:nvSpPr>
          <p:cNvPr id="320" name="Google Shape;320;p14"/>
          <p:cNvSpPr/>
          <p:nvPr/>
        </p:nvSpPr>
        <p:spPr>
          <a:xfrm>
            <a:off x="0" y="0"/>
            <a:ext cx="12192000" cy="4537825"/>
          </a:xfrm>
          <a:custGeom>
            <a:rect b="b" l="l" r="r" t="t"/>
            <a:pathLst>
              <a:path extrusionOk="0" h="4537825" w="12192000">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clock, drawing&#10;&#10;Description automatically generated" id="321" name="Google Shape;321;p14"/>
          <p:cNvPicPr preferRelativeResize="0"/>
          <p:nvPr/>
        </p:nvPicPr>
        <p:blipFill rotWithShape="1">
          <a:blip r:embed="rId3">
            <a:alphaModFix/>
          </a:blip>
          <a:srcRect b="0" l="0" r="0" t="0"/>
          <a:stretch/>
        </p:blipFill>
        <p:spPr>
          <a:xfrm>
            <a:off x="1124039" y="671951"/>
            <a:ext cx="9952915" cy="3359108"/>
          </a:xfrm>
          <a:prstGeom prst="rect">
            <a:avLst/>
          </a:prstGeom>
          <a:noFill/>
          <a:ln>
            <a:noFill/>
          </a:ln>
        </p:spPr>
      </p:pic>
      <p:sp>
        <p:nvSpPr>
          <p:cNvPr id="322" name="Google Shape;322;p14"/>
          <p:cNvSpPr txBox="1"/>
          <p:nvPr>
            <p:ph idx="1" type="body"/>
          </p:nvPr>
        </p:nvSpPr>
        <p:spPr>
          <a:xfrm>
            <a:off x="4376946" y="4835273"/>
            <a:ext cx="7255730" cy="17703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lang="en-US" sz="1800"/>
              <a:t>Can perceptron combined to perform more complex target function?</a:t>
            </a:r>
            <a:endParaRPr/>
          </a:p>
          <a:p>
            <a:pPr indent="-228600" lvl="0" marL="228600" rtl="0" algn="l">
              <a:lnSpc>
                <a:spcPct val="90000"/>
              </a:lnSpc>
              <a:spcBef>
                <a:spcPts val="1000"/>
              </a:spcBef>
              <a:spcAft>
                <a:spcPts val="0"/>
              </a:spcAft>
              <a:buClr>
                <a:schemeClr val="lt1"/>
              </a:buClr>
              <a:buSzPts val="1800"/>
              <a:buChar char="•"/>
            </a:pPr>
            <a:r>
              <a:rPr lang="en-US" sz="1800"/>
              <a:t>Yes if we can write </a:t>
            </a:r>
            <a:r>
              <a:rPr i="1" lang="en-US" sz="1800"/>
              <a:t>f</a:t>
            </a:r>
            <a:r>
              <a:rPr lang="en-US" sz="1800"/>
              <a:t> using simple AND and OR operations: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15"/>
          <p:cNvSpPr/>
          <p:nvPr/>
        </p:nvSpPr>
        <p:spPr>
          <a:xfrm>
            <a:off x="320040" y="4892040"/>
            <a:ext cx="11548872" cy="164592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8" name="Google Shape;328;p15"/>
          <p:cNvSpPr txBox="1"/>
          <p:nvPr>
            <p:ph type="title"/>
          </p:nvPr>
        </p:nvSpPr>
        <p:spPr>
          <a:xfrm>
            <a:off x="718686" y="5091762"/>
            <a:ext cx="7484787" cy="126458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800"/>
              <a:buFont typeface="Calibri"/>
              <a:buNone/>
            </a:pPr>
            <a:r>
              <a:rPr lang="en-US" sz="4800">
                <a:solidFill>
                  <a:srgbClr val="FFFFFF"/>
                </a:solidFill>
              </a:rPr>
              <a:t>Combining Perceptron</a:t>
            </a:r>
            <a:endParaRPr/>
          </a:p>
        </p:txBody>
      </p:sp>
      <p:sp>
        <p:nvSpPr>
          <p:cNvPr id="329" name="Google Shape;329;p15"/>
          <p:cNvSpPr txBox="1"/>
          <p:nvPr>
            <p:ph idx="1" type="body"/>
          </p:nvPr>
        </p:nvSpPr>
        <p:spPr>
          <a:xfrm>
            <a:off x="8602119" y="5091763"/>
            <a:ext cx="2871195" cy="12645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C000"/>
              </a:buClr>
              <a:buSzPts val="2000"/>
              <a:buNone/>
            </a:pPr>
            <a:r>
              <a:rPr lang="en-US" sz="2000">
                <a:solidFill>
                  <a:srgbClr val="FFC000"/>
                </a:solidFill>
              </a:rPr>
              <a:t>Can perceptron implement AND and OR operation? </a:t>
            </a:r>
            <a:endParaRPr/>
          </a:p>
        </p:txBody>
      </p:sp>
      <p:pic>
        <p:nvPicPr>
          <p:cNvPr descr="A picture containing clock&#10;&#10;Description automatically generated" id="330" name="Google Shape;330;p15"/>
          <p:cNvPicPr preferRelativeResize="0"/>
          <p:nvPr/>
        </p:nvPicPr>
        <p:blipFill rotWithShape="1">
          <a:blip r:embed="rId3">
            <a:alphaModFix/>
          </a:blip>
          <a:srcRect b="0" l="0" r="-1" t="928"/>
          <a:stretch/>
        </p:blipFill>
        <p:spPr>
          <a:xfrm>
            <a:off x="320040" y="320040"/>
            <a:ext cx="11548872" cy="4462272"/>
          </a:xfrm>
          <a:prstGeom prst="rect">
            <a:avLst/>
          </a:prstGeom>
          <a:noFill/>
          <a:ln>
            <a:noFill/>
          </a:ln>
        </p:spPr>
      </p:pic>
      <p:cxnSp>
        <p:nvCxnSpPr>
          <p:cNvPr id="331" name="Google Shape;331;p15"/>
          <p:cNvCxnSpPr/>
          <p:nvPr/>
        </p:nvCxnSpPr>
        <p:spPr>
          <a:xfrm rot="10800000">
            <a:off x="8386843" y="5264106"/>
            <a:ext cx="0" cy="914400"/>
          </a:xfrm>
          <a:prstGeom prst="straightConnector1">
            <a:avLst/>
          </a:prstGeom>
          <a:noFill/>
          <a:ln cap="flat" cmpd="sng" w="19050">
            <a:solidFill>
              <a:srgbClr val="FFFFFF">
                <a:alpha val="80000"/>
              </a:srgbClr>
            </a:solidFill>
            <a:prstDash val="solid"/>
            <a:miter lim="800000"/>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6" name="Shape 336"/>
        <p:cNvGrpSpPr/>
        <p:nvPr/>
      </p:nvGrpSpPr>
      <p:grpSpPr>
        <a:xfrm>
          <a:off x="0" y="0"/>
          <a:ext cx="0" cy="0"/>
          <a:chOff x="0" y="0"/>
          <a:chExt cx="0" cy="0"/>
        </a:xfrm>
      </p:grpSpPr>
      <p:sp>
        <p:nvSpPr>
          <p:cNvPr id="337" name="Google Shape;337;p16"/>
          <p:cNvSpPr/>
          <p:nvPr/>
        </p:nvSpPr>
        <p:spPr>
          <a:xfrm>
            <a:off x="-1" y="0"/>
            <a:ext cx="1219306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8" name="Google Shape;338;p16"/>
          <p:cNvGrpSpPr/>
          <p:nvPr/>
        </p:nvGrpSpPr>
        <p:grpSpPr>
          <a:xfrm>
            <a:off x="-329674" y="-59376"/>
            <a:ext cx="12515851" cy="6923798"/>
            <a:chOff x="-329674" y="-51881"/>
            <a:chExt cx="12515851" cy="6923798"/>
          </a:xfrm>
        </p:grpSpPr>
        <p:sp>
          <p:nvSpPr>
            <p:cNvPr id="339" name="Google Shape;339;p16"/>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lt1">
                  <a:alpha val="34901"/>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lt1">
                  <a:alpha val="34901"/>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16"/>
          <p:cNvSpPr txBox="1"/>
          <p:nvPr>
            <p:ph type="title"/>
          </p:nvPr>
        </p:nvSpPr>
        <p:spPr>
          <a:xfrm>
            <a:off x="888631" y="4760132"/>
            <a:ext cx="3947420" cy="17778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US" sz="4000"/>
              <a:t>Combining Perceptron</a:t>
            </a:r>
            <a:endParaRPr/>
          </a:p>
        </p:txBody>
      </p:sp>
      <p:sp>
        <p:nvSpPr>
          <p:cNvPr id="359" name="Google Shape;359;p16"/>
          <p:cNvSpPr/>
          <p:nvPr/>
        </p:nvSpPr>
        <p:spPr>
          <a:xfrm>
            <a:off x="0" y="0"/>
            <a:ext cx="12192000" cy="4537825"/>
          </a:xfrm>
          <a:custGeom>
            <a:rect b="b" l="l" r="r" t="t"/>
            <a:pathLst>
              <a:path extrusionOk="0" h="4537825" w="12192000">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clock&#10;&#10;Description automatically generated" id="360" name="Google Shape;360;p16"/>
          <p:cNvPicPr preferRelativeResize="0"/>
          <p:nvPr/>
        </p:nvPicPr>
        <p:blipFill rotWithShape="1">
          <a:blip r:embed="rId3">
            <a:alphaModFix/>
          </a:blip>
          <a:srcRect b="0" l="0" r="0" t="0"/>
          <a:stretch/>
        </p:blipFill>
        <p:spPr>
          <a:xfrm>
            <a:off x="768577" y="532771"/>
            <a:ext cx="11105679" cy="3498288"/>
          </a:xfrm>
          <a:prstGeom prst="rect">
            <a:avLst/>
          </a:prstGeom>
          <a:noFill/>
          <a:ln>
            <a:noFill/>
          </a:ln>
        </p:spPr>
      </p:pic>
      <p:sp>
        <p:nvSpPr>
          <p:cNvPr id="361" name="Google Shape;361;p16"/>
          <p:cNvSpPr txBox="1"/>
          <p:nvPr>
            <p:ph idx="1" type="body"/>
          </p:nvPr>
        </p:nvSpPr>
        <p:spPr>
          <a:xfrm>
            <a:off x="5118447" y="4767660"/>
            <a:ext cx="6281873" cy="1770300"/>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rgbClr val="FFFF00"/>
              </a:buClr>
              <a:buSzPts val="2000"/>
              <a:buChar char="•"/>
            </a:pPr>
            <a:r>
              <a:rPr b="1" lang="en-US" sz="2000">
                <a:solidFill>
                  <a:srgbClr val="FFFF00"/>
                </a:solidFill>
              </a:rPr>
              <a:t>Key Insight</a:t>
            </a:r>
            <a:r>
              <a:rPr lang="en-US" sz="2000">
                <a:solidFill>
                  <a:srgbClr val="FFFF00"/>
                </a:solidFill>
              </a:rPr>
              <a:t>: </a:t>
            </a:r>
            <a:r>
              <a:rPr lang="en-US" sz="2000"/>
              <a:t>More layers of nodes are used between input and output to implement more complex target function </a:t>
            </a:r>
            <a:r>
              <a:rPr i="1" lang="en-US" sz="2000"/>
              <a:t>f</a:t>
            </a:r>
            <a:r>
              <a:rPr lang="en-US" sz="2000"/>
              <a:t>. We called </a:t>
            </a:r>
            <a:r>
              <a:rPr b="1" lang="en-US" sz="2000"/>
              <a:t>Multi-Layer Perceptron</a:t>
            </a:r>
            <a:r>
              <a:rPr lang="en-US" sz="2000"/>
              <a:t>. Additional layers are called </a:t>
            </a:r>
            <a:r>
              <a:rPr b="1" i="1" lang="en-US" sz="2000"/>
              <a:t>hidden layers</a:t>
            </a:r>
            <a:r>
              <a:rPr lang="en-US" sz="2000"/>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66" name="Shape 366"/>
        <p:cNvGrpSpPr/>
        <p:nvPr/>
      </p:nvGrpSpPr>
      <p:grpSpPr>
        <a:xfrm>
          <a:off x="0" y="0"/>
          <a:ext cx="0" cy="0"/>
          <a:chOff x="0" y="0"/>
          <a:chExt cx="0" cy="0"/>
        </a:xfrm>
      </p:grpSpPr>
      <p:sp>
        <p:nvSpPr>
          <p:cNvPr id="367" name="Google Shape;367;p17"/>
          <p:cNvSpPr/>
          <p:nvPr/>
        </p:nvSpPr>
        <p:spPr>
          <a:xfrm>
            <a:off x="0" y="0"/>
            <a:ext cx="12188952" cy="6858000"/>
          </a:xfrm>
          <a:prstGeom prst="rect">
            <a:avLst/>
          </a:prstGeom>
          <a:solidFill>
            <a:srgbClr val="4141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lose up of a clock&#10;&#10;Description automatically generated" id="368" name="Google Shape;368;p17"/>
          <p:cNvPicPr preferRelativeResize="0"/>
          <p:nvPr/>
        </p:nvPicPr>
        <p:blipFill rotWithShape="1">
          <a:blip r:embed="rId3">
            <a:alphaModFix/>
          </a:blip>
          <a:srcRect b="-1" l="1377" r="-1" t="0"/>
          <a:stretch/>
        </p:blipFill>
        <p:spPr>
          <a:xfrm>
            <a:off x="320040" y="320040"/>
            <a:ext cx="11548872" cy="4303462"/>
          </a:xfrm>
          <a:prstGeom prst="rect">
            <a:avLst/>
          </a:prstGeom>
          <a:noFill/>
          <a:ln>
            <a:noFill/>
          </a:ln>
        </p:spPr>
      </p:pic>
      <p:sp>
        <p:nvSpPr>
          <p:cNvPr id="369" name="Google Shape;369;p17"/>
          <p:cNvSpPr/>
          <p:nvPr/>
        </p:nvSpPr>
        <p:spPr>
          <a:xfrm>
            <a:off x="321564" y="4782312"/>
            <a:ext cx="11548872" cy="1755648"/>
          </a:xfrm>
          <a:prstGeom prst="rect">
            <a:avLst/>
          </a:prstGeom>
          <a:solidFill>
            <a:schemeClr val="lt1">
              <a:alpha val="9294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0" name="Google Shape;370;p17"/>
          <p:cNvSpPr txBox="1"/>
          <p:nvPr>
            <p:ph type="title"/>
          </p:nvPr>
        </p:nvSpPr>
        <p:spPr>
          <a:xfrm>
            <a:off x="841248" y="5009083"/>
            <a:ext cx="2889504" cy="13459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Calibri"/>
              <a:buNone/>
            </a:pPr>
            <a:r>
              <a:rPr lang="en-US" sz="2600">
                <a:solidFill>
                  <a:schemeClr val="dk1"/>
                </a:solidFill>
              </a:rPr>
              <a:t>A Powerful Model</a:t>
            </a:r>
            <a:endParaRPr/>
          </a:p>
        </p:txBody>
      </p:sp>
      <p:cxnSp>
        <p:nvCxnSpPr>
          <p:cNvPr id="371" name="Google Shape;371;p17"/>
          <p:cNvCxnSpPr/>
          <p:nvPr/>
        </p:nvCxnSpPr>
        <p:spPr>
          <a:xfrm rot="10800000">
            <a:off x="4059936" y="5237979"/>
            <a:ext cx="0" cy="914400"/>
          </a:xfrm>
          <a:prstGeom prst="straightConnector1">
            <a:avLst/>
          </a:prstGeom>
          <a:noFill/>
          <a:ln cap="flat" cmpd="sng" w="19050">
            <a:solidFill>
              <a:schemeClr val="dk1">
                <a:alpha val="80000"/>
              </a:schemeClr>
            </a:solidFill>
            <a:prstDash val="solid"/>
            <a:miter lim="800000"/>
            <a:headEnd len="sm" w="sm" type="none"/>
            <a:tailEnd len="sm" w="sm" type="none"/>
          </a:ln>
        </p:spPr>
      </p:cxnSp>
      <p:sp>
        <p:nvSpPr>
          <p:cNvPr id="372" name="Google Shape;372;p17"/>
          <p:cNvSpPr txBox="1"/>
          <p:nvPr>
            <p:ph idx="1" type="body"/>
          </p:nvPr>
        </p:nvSpPr>
        <p:spPr>
          <a:xfrm>
            <a:off x="4379976" y="5009083"/>
            <a:ext cx="6976872" cy="1345997"/>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solidFill>
                  <a:schemeClr val="dk1"/>
                </a:solidFill>
              </a:rPr>
              <a:t>If </a:t>
            </a:r>
            <a:r>
              <a:rPr i="1" lang="en-US" sz="1700">
                <a:solidFill>
                  <a:schemeClr val="dk1"/>
                </a:solidFill>
              </a:rPr>
              <a:t>f</a:t>
            </a:r>
            <a:r>
              <a:rPr lang="en-US" sz="1700">
                <a:solidFill>
                  <a:schemeClr val="dk1"/>
                </a:solidFill>
              </a:rPr>
              <a:t> can be decomposed into perceptrons using an OR of ANDs, then it can be implemented by a 3-layer perceptron. If </a:t>
            </a:r>
            <a:r>
              <a:rPr i="1" lang="en-US" sz="1700">
                <a:solidFill>
                  <a:schemeClr val="dk1"/>
                </a:solidFill>
              </a:rPr>
              <a:t>f</a:t>
            </a:r>
            <a:r>
              <a:rPr lang="en-US" sz="1700">
                <a:solidFill>
                  <a:schemeClr val="dk1"/>
                </a:solidFill>
              </a:rPr>
              <a:t> is not strictly decomposable into perceptrons, but the decision boundary is smooth, then a 3-layer perceptron can come arbitrarily close to implementing </a:t>
            </a:r>
            <a:r>
              <a:rPr i="1" lang="en-US" sz="1700">
                <a:solidFill>
                  <a:schemeClr val="dk1"/>
                </a:solidFill>
              </a:rPr>
              <a:t>f</a:t>
            </a:r>
            <a:r>
              <a:rPr lang="en-US" sz="1700">
                <a:solidFill>
                  <a:schemeClr val="dk1"/>
                </a:solidFill>
              </a:rPr>
              <a:t>. </a:t>
            </a:r>
            <a:r>
              <a:rPr b="1" lang="en-US" sz="1700">
                <a:solidFill>
                  <a:schemeClr val="dk1"/>
                </a:solidFill>
              </a:rPr>
              <a:t>Visual Proof</a:t>
            </a:r>
            <a:r>
              <a:rPr lang="en-US" sz="1700">
                <a:solidFill>
                  <a:schemeClr val="dk1"/>
                </a:solidFill>
              </a:rPr>
              <a:t>: </a:t>
            </a:r>
            <a:endParaRPr/>
          </a:p>
          <a:p>
            <a:pPr indent="-120650" lvl="0" marL="228600" rtl="0" algn="l">
              <a:lnSpc>
                <a:spcPct val="90000"/>
              </a:lnSpc>
              <a:spcBef>
                <a:spcPts val="1000"/>
              </a:spcBef>
              <a:spcAft>
                <a:spcPts val="0"/>
              </a:spcAft>
              <a:buClr>
                <a:schemeClr val="lt1"/>
              </a:buClr>
              <a:buSzPts val="1700"/>
              <a:buNone/>
            </a:pPr>
            <a:r>
              <a:t/>
            </a:r>
            <a:endParaRPr sz="17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
        <p:nvSpPr>
          <p:cNvPr id="378" name="Google Shape;378;p18"/>
          <p:cNvSpPr/>
          <p:nvPr/>
        </p:nvSpPr>
        <p:spPr>
          <a:xfrm>
            <a:off x="6831955" y="5346696"/>
            <a:ext cx="5360045" cy="1511304"/>
          </a:xfrm>
          <a:custGeom>
            <a:rect b="b" l="l" r="r" t="t"/>
            <a:pathLst>
              <a:path extrusionOk="0" h="1511304" w="5360045">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18"/>
          <p:cNvSpPr/>
          <p:nvPr/>
        </p:nvSpPr>
        <p:spPr>
          <a:xfrm>
            <a:off x="0" y="5346694"/>
            <a:ext cx="7346605" cy="1511306"/>
          </a:xfrm>
          <a:custGeom>
            <a:rect b="b" l="l" r="r" t="t"/>
            <a:pathLst>
              <a:path extrusionOk="0" h="1511306" w="7346605">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2F2F2"/>
              </a:solidFill>
              <a:latin typeface="Calibri"/>
              <a:ea typeface="Calibri"/>
              <a:cs typeface="Calibri"/>
              <a:sym typeface="Calibri"/>
            </a:endParaRPr>
          </a:p>
        </p:txBody>
      </p:sp>
      <p:sp>
        <p:nvSpPr>
          <p:cNvPr id="380" name="Google Shape;380;p18"/>
          <p:cNvSpPr txBox="1"/>
          <p:nvPr>
            <p:ph type="title"/>
          </p:nvPr>
        </p:nvSpPr>
        <p:spPr>
          <a:xfrm>
            <a:off x="841247" y="5529884"/>
            <a:ext cx="5806440" cy="109633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03030"/>
              </a:buClr>
              <a:buSzPts val="4000"/>
              <a:buFont typeface="Calibri"/>
              <a:buNone/>
            </a:pPr>
            <a:r>
              <a:rPr lang="en-US" sz="4000">
                <a:solidFill>
                  <a:srgbClr val="303030"/>
                </a:solidFill>
              </a:rPr>
              <a:t>The Learning Framework</a:t>
            </a:r>
            <a:endParaRPr/>
          </a:p>
        </p:txBody>
      </p:sp>
      <p:pic>
        <p:nvPicPr>
          <p:cNvPr id="381" name="Google Shape;381;p18"/>
          <p:cNvPicPr preferRelativeResize="0"/>
          <p:nvPr/>
        </p:nvPicPr>
        <p:blipFill rotWithShape="1">
          <a:blip r:embed="rId3">
            <a:alphaModFix/>
          </a:blip>
          <a:srcRect b="0" l="0" r="0" t="0"/>
          <a:stretch/>
        </p:blipFill>
        <p:spPr>
          <a:xfrm>
            <a:off x="649244" y="403006"/>
            <a:ext cx="5622886" cy="4582651"/>
          </a:xfrm>
          <a:prstGeom prst="rect">
            <a:avLst/>
          </a:prstGeom>
          <a:noFill/>
          <a:ln>
            <a:noFill/>
          </a:ln>
        </p:spPr>
      </p:pic>
      <p:sp>
        <p:nvSpPr>
          <p:cNvPr id="382" name="Google Shape;382;p18"/>
          <p:cNvSpPr txBox="1"/>
          <p:nvPr>
            <p:ph idx="1" type="body"/>
          </p:nvPr>
        </p:nvSpPr>
        <p:spPr>
          <a:xfrm>
            <a:off x="6647687" y="403006"/>
            <a:ext cx="4895069" cy="4582651"/>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600"/>
              <a:buChar char="•"/>
            </a:pPr>
            <a:r>
              <a:rPr b="1" lang="en-US" sz="1600"/>
              <a:t>How to Learn Weights?</a:t>
            </a:r>
            <a:endParaRPr/>
          </a:p>
          <a:p>
            <a:pPr indent="-228600" lvl="1" marL="685800" rtl="0" algn="l">
              <a:lnSpc>
                <a:spcPct val="90000"/>
              </a:lnSpc>
              <a:spcBef>
                <a:spcPts val="500"/>
              </a:spcBef>
              <a:spcAft>
                <a:spcPts val="0"/>
              </a:spcAft>
              <a:buClr>
                <a:schemeClr val="dk1"/>
              </a:buClr>
              <a:buSzPts val="1600"/>
              <a:buChar char="•"/>
            </a:pPr>
            <a:r>
              <a:rPr b="1" lang="en-US" sz="1600"/>
              <a:t>Error or Loss or Cost Function</a:t>
            </a:r>
            <a:endParaRPr/>
          </a:p>
          <a:p>
            <a:pPr indent="-228600" lvl="1" marL="685800" rtl="0" algn="l">
              <a:lnSpc>
                <a:spcPct val="90000"/>
              </a:lnSpc>
              <a:spcBef>
                <a:spcPts val="500"/>
              </a:spcBef>
              <a:spcAft>
                <a:spcPts val="0"/>
              </a:spcAft>
              <a:buClr>
                <a:schemeClr val="dk1"/>
              </a:buClr>
              <a:buSzPts val="1600"/>
              <a:buChar char="•"/>
            </a:pPr>
            <a:r>
              <a:rPr lang="en-US" sz="1600"/>
              <a:t>Optimization Technique</a:t>
            </a:r>
            <a:endParaRPr/>
          </a:p>
          <a:p>
            <a:pPr indent="-228600" lvl="1" marL="685800" rtl="0" algn="l">
              <a:lnSpc>
                <a:spcPct val="90000"/>
              </a:lnSpc>
              <a:spcBef>
                <a:spcPts val="500"/>
              </a:spcBef>
              <a:spcAft>
                <a:spcPts val="0"/>
              </a:spcAft>
              <a:buClr>
                <a:schemeClr val="dk1"/>
              </a:buClr>
              <a:buSzPts val="1600"/>
              <a:buChar char="•"/>
            </a:pPr>
            <a:r>
              <a:rPr lang="en-US" sz="1600"/>
              <a:t>Regularization Technique</a:t>
            </a:r>
            <a:endParaRPr/>
          </a:p>
          <a:p>
            <a:pPr indent="-228600" lvl="1" marL="685800" rtl="0" algn="l">
              <a:lnSpc>
                <a:spcPct val="90000"/>
              </a:lnSpc>
              <a:spcBef>
                <a:spcPts val="500"/>
              </a:spcBef>
              <a:spcAft>
                <a:spcPts val="0"/>
              </a:spcAft>
              <a:buClr>
                <a:schemeClr val="dk1"/>
              </a:buClr>
              <a:buSzPts val="1600"/>
              <a:buChar char="•"/>
            </a:pPr>
            <a:r>
              <a:rPr lang="en-US" sz="1600"/>
              <a:t>Goal: Accuracy &amp; Generalization</a:t>
            </a:r>
            <a:endParaRPr/>
          </a:p>
          <a:p>
            <a:pPr indent="-127000" lvl="0" marL="22860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Char char="•"/>
            </a:pPr>
            <a:r>
              <a:rPr lang="en-US" sz="1600"/>
              <a:t>Error function quantifying what it means to have a “good” </a:t>
            </a:r>
            <a:r>
              <a:rPr b="1" lang="en-US" sz="1600"/>
              <a:t>weights</a:t>
            </a:r>
            <a:r>
              <a:rPr lang="en-US" sz="1600"/>
              <a:t>.  </a:t>
            </a:r>
            <a:endParaRPr/>
          </a:p>
          <a:p>
            <a:pPr indent="-228600" lvl="0" marL="228600" rtl="0" algn="l">
              <a:lnSpc>
                <a:spcPct val="90000"/>
              </a:lnSpc>
              <a:spcBef>
                <a:spcPts val="1000"/>
              </a:spcBef>
              <a:spcAft>
                <a:spcPts val="0"/>
              </a:spcAft>
              <a:buClr>
                <a:schemeClr val="dk1"/>
              </a:buClr>
              <a:buSzPts val="1600"/>
              <a:buChar char="•"/>
            </a:pPr>
            <a:r>
              <a:rPr lang="en-US" sz="1600"/>
              <a:t>We have to come up with a way to minimize error/loss. </a:t>
            </a:r>
            <a:endParaRPr/>
          </a:p>
          <a:p>
            <a:pPr indent="0" lvl="0" marL="0" rtl="0" algn="l">
              <a:lnSpc>
                <a:spcPct val="90000"/>
              </a:lnSpc>
              <a:spcBef>
                <a:spcPts val="1000"/>
              </a:spcBef>
              <a:spcAft>
                <a:spcPts val="0"/>
              </a:spcAft>
              <a:buClr>
                <a:schemeClr val="dk1"/>
              </a:buClr>
              <a:buSzPts val="1600"/>
              <a:buNone/>
            </a:pPr>
            <a:r>
              <a:t/>
            </a:r>
            <a:endParaRPr sz="1600"/>
          </a:p>
          <a:p>
            <a:pPr indent="0" lvl="0" marL="0" rtl="0" algn="l">
              <a:lnSpc>
                <a:spcPct val="90000"/>
              </a:lnSpc>
              <a:spcBef>
                <a:spcPts val="1000"/>
              </a:spcBef>
              <a:spcAft>
                <a:spcPts val="0"/>
              </a:spcAft>
              <a:buClr>
                <a:schemeClr val="dk1"/>
              </a:buClr>
              <a:buSzPts val="1600"/>
              <a:buNone/>
            </a:pPr>
            <a:r>
              <a:rPr b="1" lang="en-US" sz="1600"/>
              <a:t>Two type of error/loss:</a:t>
            </a:r>
            <a:endParaRPr/>
          </a:p>
          <a:p>
            <a:pPr indent="-228600" lvl="0" marL="228600" rtl="0" algn="l">
              <a:lnSpc>
                <a:spcPct val="90000"/>
              </a:lnSpc>
              <a:spcBef>
                <a:spcPts val="1000"/>
              </a:spcBef>
              <a:spcAft>
                <a:spcPts val="0"/>
              </a:spcAft>
              <a:buClr>
                <a:schemeClr val="dk1"/>
              </a:buClr>
              <a:buSzPts val="1600"/>
              <a:buChar char="•"/>
            </a:pPr>
            <a:r>
              <a:rPr lang="en-US" sz="1600"/>
              <a:t>In-sample Error  </a:t>
            </a:r>
            <a:r>
              <a:rPr i="1" lang="en-US" sz="1600"/>
              <a:t>E</a:t>
            </a:r>
            <a:r>
              <a:rPr baseline="-25000" lang="en-US" sz="1600"/>
              <a:t>in</a:t>
            </a:r>
            <a:endParaRPr/>
          </a:p>
          <a:p>
            <a:pPr indent="-228600" lvl="0" marL="228600" rtl="0" algn="l">
              <a:lnSpc>
                <a:spcPct val="90000"/>
              </a:lnSpc>
              <a:spcBef>
                <a:spcPts val="1000"/>
              </a:spcBef>
              <a:spcAft>
                <a:spcPts val="0"/>
              </a:spcAft>
              <a:buClr>
                <a:schemeClr val="dk1"/>
              </a:buClr>
              <a:buSzPts val="1600"/>
              <a:buChar char="•"/>
            </a:pPr>
            <a:r>
              <a:rPr lang="en-US" sz="1600"/>
              <a:t>Out-of-sample Error </a:t>
            </a:r>
            <a:r>
              <a:rPr i="1" lang="en-US" sz="1600"/>
              <a:t>E</a:t>
            </a:r>
            <a:r>
              <a:rPr baseline="-25000" lang="en-US" sz="1600"/>
              <a:t>out</a:t>
            </a:r>
            <a:endParaRPr baseline="-25000" sz="1600"/>
          </a:p>
          <a:p>
            <a:pPr indent="-127000" lvl="0" marL="228600" rtl="0" algn="l">
              <a:lnSpc>
                <a:spcPct val="90000"/>
              </a:lnSpc>
              <a:spcBef>
                <a:spcPts val="1000"/>
              </a:spcBef>
              <a:spcAft>
                <a:spcPts val="0"/>
              </a:spcAft>
              <a:buClr>
                <a:schemeClr val="dk1"/>
              </a:buClr>
              <a:buSzPts val="1600"/>
              <a:buNone/>
            </a:pPr>
            <a:r>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 name="Shape 386"/>
        <p:cNvGrpSpPr/>
        <p:nvPr/>
      </p:nvGrpSpPr>
      <p:grpSpPr>
        <a:xfrm>
          <a:off x="0" y="0"/>
          <a:ext cx="0" cy="0"/>
          <a:chOff x="0" y="0"/>
          <a:chExt cx="0" cy="0"/>
        </a:xfrm>
      </p:grpSpPr>
      <p:sp>
        <p:nvSpPr>
          <p:cNvPr id="387" name="Google Shape;387;p19"/>
          <p:cNvSpPr/>
          <p:nvPr/>
        </p:nvSpPr>
        <p:spPr>
          <a:xfrm>
            <a:off x="327546" y="4572000"/>
            <a:ext cx="7058307" cy="1964266"/>
          </a:xfrm>
          <a:prstGeom prst="rect">
            <a:avLst/>
          </a:prstGeom>
          <a:solidFill>
            <a:srgbClr val="63426D">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8" name="Google Shape;388;p19"/>
          <p:cNvSpPr txBox="1"/>
          <p:nvPr>
            <p:ph type="title"/>
          </p:nvPr>
        </p:nvSpPr>
        <p:spPr>
          <a:xfrm>
            <a:off x="524256" y="4767072"/>
            <a:ext cx="6594189" cy="162521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400"/>
              <a:buFont typeface="Calibri"/>
              <a:buNone/>
            </a:pPr>
            <a:r>
              <a:rPr lang="en-US">
                <a:solidFill>
                  <a:srgbClr val="FFFFFF"/>
                </a:solidFill>
              </a:rPr>
              <a:t>Outline</a:t>
            </a:r>
            <a:endParaRPr/>
          </a:p>
        </p:txBody>
      </p:sp>
      <p:pic>
        <p:nvPicPr>
          <p:cNvPr descr="A picture containing star&#10;&#10;Description automatically generated" id="389" name="Google Shape;389;p19"/>
          <p:cNvPicPr preferRelativeResize="0"/>
          <p:nvPr/>
        </p:nvPicPr>
        <p:blipFill rotWithShape="1">
          <a:blip r:embed="rId3">
            <a:alphaModFix/>
          </a:blip>
          <a:srcRect b="1" l="13630" r="2323" t="0"/>
          <a:stretch/>
        </p:blipFill>
        <p:spPr>
          <a:xfrm>
            <a:off x="327547" y="321733"/>
            <a:ext cx="7058306" cy="4107392"/>
          </a:xfrm>
          <a:prstGeom prst="rect">
            <a:avLst/>
          </a:prstGeom>
          <a:noFill/>
          <a:ln>
            <a:noFill/>
          </a:ln>
        </p:spPr>
      </p:pic>
      <p:sp>
        <p:nvSpPr>
          <p:cNvPr id="390" name="Google Shape;390;p19"/>
          <p:cNvSpPr/>
          <p:nvPr/>
        </p:nvSpPr>
        <p:spPr>
          <a:xfrm>
            <a:off x="7534655" y="321732"/>
            <a:ext cx="433561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1" name="Google Shape;391;p19"/>
          <p:cNvSpPr txBox="1"/>
          <p:nvPr>
            <p:ph idx="1" type="body"/>
          </p:nvPr>
        </p:nvSpPr>
        <p:spPr>
          <a:xfrm>
            <a:off x="8029319" y="917725"/>
            <a:ext cx="3424739" cy="485236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00"/>
              </a:buClr>
              <a:buSzPts val="2000"/>
              <a:buChar char="•"/>
            </a:pPr>
            <a:r>
              <a:rPr lang="en-US" sz="2000">
                <a:solidFill>
                  <a:srgbClr val="FFFF00"/>
                </a:solidFill>
              </a:rPr>
              <a:t>Understanding Problem</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How Neural Network Works</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Error / Loss Function</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Back Propagation Algorithm </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Heuristic Training Dynamic</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Implementation</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Q&amp;A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2"/>
          <p:cNvSpPr/>
          <p:nvPr/>
        </p:nvSpPr>
        <p:spPr>
          <a:xfrm>
            <a:off x="327546" y="4572000"/>
            <a:ext cx="7058307" cy="1964266"/>
          </a:xfrm>
          <a:prstGeom prst="rect">
            <a:avLst/>
          </a:prstGeom>
          <a:solidFill>
            <a:srgbClr val="63426D">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 name="Google Shape;115;p2"/>
          <p:cNvSpPr txBox="1"/>
          <p:nvPr>
            <p:ph type="title"/>
          </p:nvPr>
        </p:nvSpPr>
        <p:spPr>
          <a:xfrm>
            <a:off x="524256" y="4767072"/>
            <a:ext cx="6594189" cy="162521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400"/>
              <a:buFont typeface="Calibri"/>
              <a:buNone/>
            </a:pPr>
            <a:r>
              <a:rPr lang="en-US">
                <a:solidFill>
                  <a:srgbClr val="FFFFFF"/>
                </a:solidFill>
              </a:rPr>
              <a:t>Outline</a:t>
            </a:r>
            <a:endParaRPr/>
          </a:p>
        </p:txBody>
      </p:sp>
      <p:pic>
        <p:nvPicPr>
          <p:cNvPr descr="A picture containing star&#10;&#10;Description automatically generated" id="116" name="Google Shape;116;p2"/>
          <p:cNvPicPr preferRelativeResize="0"/>
          <p:nvPr/>
        </p:nvPicPr>
        <p:blipFill rotWithShape="1">
          <a:blip r:embed="rId3">
            <a:alphaModFix/>
          </a:blip>
          <a:srcRect b="1" l="13630" r="2323" t="0"/>
          <a:stretch/>
        </p:blipFill>
        <p:spPr>
          <a:xfrm>
            <a:off x="327547" y="321733"/>
            <a:ext cx="7058306" cy="4107392"/>
          </a:xfrm>
          <a:prstGeom prst="rect">
            <a:avLst/>
          </a:prstGeom>
          <a:noFill/>
          <a:ln>
            <a:noFill/>
          </a:ln>
        </p:spPr>
      </p:pic>
      <p:sp>
        <p:nvSpPr>
          <p:cNvPr id="117" name="Google Shape;117;p2"/>
          <p:cNvSpPr/>
          <p:nvPr/>
        </p:nvSpPr>
        <p:spPr>
          <a:xfrm>
            <a:off x="7534655" y="321732"/>
            <a:ext cx="433561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8" name="Google Shape;118;p2"/>
          <p:cNvSpPr txBox="1"/>
          <p:nvPr>
            <p:ph idx="1" type="body"/>
          </p:nvPr>
        </p:nvSpPr>
        <p:spPr>
          <a:xfrm>
            <a:off x="8029319" y="917725"/>
            <a:ext cx="3424739" cy="485236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00"/>
              </a:buClr>
              <a:buSzPts val="2000"/>
              <a:buChar char="•"/>
            </a:pPr>
            <a:r>
              <a:rPr lang="en-US" sz="2000">
                <a:solidFill>
                  <a:srgbClr val="FFFF00"/>
                </a:solidFill>
              </a:rPr>
              <a:t>Understanding Problem</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How Neural Network Works</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Error / Loss Function</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Back Propagation Algorithm </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Heuristic Training Dynamic</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Implementation</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Q&amp;A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20"/>
          <p:cNvSpPr/>
          <p:nvPr/>
        </p:nvSpPr>
        <p:spPr>
          <a:xfrm flipH="1">
            <a:off x="0" y="0"/>
            <a:ext cx="6421721" cy="6858000"/>
          </a:xfrm>
          <a:prstGeom prst="rect">
            <a:avLst/>
          </a:prstGeom>
          <a:gradFill>
            <a:gsLst>
              <a:gs pos="0">
                <a:srgbClr val="5A9BD5">
                  <a:alpha val="81960"/>
                </a:srgbClr>
              </a:gs>
              <a:gs pos="25000">
                <a:srgbClr val="5B9BD5">
                  <a:alpha val="60000"/>
                </a:srgbClr>
              </a:gs>
              <a:gs pos="94000">
                <a:srgbClr val="AEABAB"/>
              </a:gs>
              <a:gs pos="100000">
                <a:srgbClr val="AEABAB"/>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7" name="Google Shape;397;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98" name="Google Shape;398;p20"/>
          <p:cNvSpPr txBox="1"/>
          <p:nvPr>
            <p:ph type="title"/>
          </p:nvPr>
        </p:nvSpPr>
        <p:spPr>
          <a:xfrm>
            <a:off x="6617740" y="802955"/>
            <a:ext cx="4766330" cy="14540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3600"/>
              <a:buFont typeface="Calibri"/>
              <a:buNone/>
            </a:pPr>
            <a:r>
              <a:rPr lang="en-US" sz="3600">
                <a:solidFill>
                  <a:srgbClr val="000000"/>
                </a:solidFill>
              </a:rPr>
              <a:t>How to Learn the Weights? </a:t>
            </a:r>
            <a:endParaRPr/>
          </a:p>
        </p:txBody>
      </p:sp>
      <p:sp>
        <p:nvSpPr>
          <p:cNvPr id="399" name="Google Shape;399;p20"/>
          <p:cNvSpPr/>
          <p:nvPr/>
        </p:nvSpPr>
        <p:spPr>
          <a:xfrm flipH="1">
            <a:off x="0" y="581159"/>
            <a:ext cx="5464879" cy="6276841"/>
          </a:xfrm>
          <a:custGeom>
            <a:rect b="b" l="l" r="r" t="t"/>
            <a:pathLst>
              <a:path extrusionOk="0" h="6276841" w="5464879">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cap="flat" cmpd="sng" w="12700">
            <a:solidFill>
              <a:srgbClr val="BBD6E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0" name="Google Shape;400;p20"/>
          <p:cNvPicPr preferRelativeResize="0"/>
          <p:nvPr/>
        </p:nvPicPr>
        <p:blipFill rotWithShape="1">
          <a:blip r:embed="rId4">
            <a:alphaModFix/>
          </a:blip>
          <a:srcRect b="0" l="0" r="0" t="0"/>
          <a:stretch/>
        </p:blipFill>
        <p:spPr>
          <a:xfrm>
            <a:off x="338328" y="3060501"/>
            <a:ext cx="4142232" cy="1660541"/>
          </a:xfrm>
          <a:prstGeom prst="rect">
            <a:avLst/>
          </a:prstGeom>
          <a:noFill/>
          <a:ln>
            <a:noFill/>
          </a:ln>
        </p:spPr>
      </p:pic>
      <p:sp>
        <p:nvSpPr>
          <p:cNvPr id="401" name="Google Shape;401;p20"/>
          <p:cNvSpPr txBox="1"/>
          <p:nvPr>
            <p:ph idx="1" type="body"/>
          </p:nvPr>
        </p:nvSpPr>
        <p:spPr>
          <a:xfrm>
            <a:off x="6617740" y="2257006"/>
            <a:ext cx="5012910" cy="414792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2000"/>
              <a:buNone/>
            </a:pPr>
            <a:r>
              <a:rPr b="1" lang="en-US" sz="2000">
                <a:solidFill>
                  <a:srgbClr val="000000"/>
                </a:solidFill>
              </a:rPr>
              <a:t>Goal</a:t>
            </a:r>
            <a:r>
              <a:rPr lang="en-US" sz="2000">
                <a:solidFill>
                  <a:srgbClr val="000000"/>
                </a:solidFill>
              </a:rPr>
              <a:t>: Learning all weights by minimizing error</a:t>
            </a:r>
            <a:endParaRPr baseline="-25000" sz="2000">
              <a:solidFill>
                <a:srgbClr val="000000"/>
              </a:solidFill>
            </a:endParaRPr>
          </a:p>
          <a:p>
            <a:pPr indent="-101600" lvl="0" marL="228600" rtl="0" algn="l">
              <a:lnSpc>
                <a:spcPct val="90000"/>
              </a:lnSpc>
              <a:spcBef>
                <a:spcPts val="1000"/>
              </a:spcBef>
              <a:spcAft>
                <a:spcPts val="0"/>
              </a:spcAft>
              <a:buClr>
                <a:schemeClr val="dk1"/>
              </a:buClr>
              <a:buSzPts val="2000"/>
              <a:buNone/>
            </a:pPr>
            <a:r>
              <a:t/>
            </a:r>
            <a:endParaRPr sz="2000">
              <a:solidFill>
                <a:srgbClr val="000000"/>
              </a:solidFill>
            </a:endParaRPr>
          </a:p>
          <a:p>
            <a:pPr indent="-228600" lvl="0" marL="228600" rtl="0" algn="l">
              <a:lnSpc>
                <a:spcPct val="90000"/>
              </a:lnSpc>
              <a:spcBef>
                <a:spcPts val="1000"/>
              </a:spcBef>
              <a:spcAft>
                <a:spcPts val="0"/>
              </a:spcAft>
              <a:buClr>
                <a:srgbClr val="000000"/>
              </a:buClr>
              <a:buSzPts val="2000"/>
              <a:buChar char="•"/>
            </a:pPr>
            <a:r>
              <a:rPr b="1" lang="en-US" sz="2000">
                <a:solidFill>
                  <a:srgbClr val="000000"/>
                </a:solidFill>
              </a:rPr>
              <a:t>One Hidden Layer: </a:t>
            </a:r>
            <a:r>
              <a:rPr lang="en-US" sz="2000">
                <a:solidFill>
                  <a:srgbClr val="000000"/>
                </a:solidFill>
              </a:rPr>
              <a:t>Simply aggregation of perceptrons. </a:t>
            </a:r>
            <a:endParaRPr/>
          </a:p>
          <a:p>
            <a:pPr indent="-101600" lvl="0" marL="228600" rtl="0" algn="l">
              <a:lnSpc>
                <a:spcPct val="90000"/>
              </a:lnSpc>
              <a:spcBef>
                <a:spcPts val="1000"/>
              </a:spcBef>
              <a:spcAft>
                <a:spcPts val="0"/>
              </a:spcAft>
              <a:buClr>
                <a:schemeClr val="dk1"/>
              </a:buClr>
              <a:buSzPts val="2000"/>
              <a:buNone/>
            </a:pPr>
            <a:r>
              <a:t/>
            </a:r>
            <a:endParaRPr b="1" sz="2000">
              <a:solidFill>
                <a:srgbClr val="000000"/>
              </a:solidFill>
            </a:endParaRPr>
          </a:p>
          <a:p>
            <a:pPr indent="-228600" lvl="0" marL="228600" rtl="0" algn="l">
              <a:lnSpc>
                <a:spcPct val="90000"/>
              </a:lnSpc>
              <a:spcBef>
                <a:spcPts val="1000"/>
              </a:spcBef>
              <a:spcAft>
                <a:spcPts val="0"/>
              </a:spcAft>
              <a:buClr>
                <a:srgbClr val="000000"/>
              </a:buClr>
              <a:buSzPts val="2000"/>
              <a:buChar char="•"/>
            </a:pPr>
            <a:r>
              <a:rPr b="1" lang="en-US" sz="2000">
                <a:solidFill>
                  <a:srgbClr val="000000"/>
                </a:solidFill>
              </a:rPr>
              <a:t>Deep Neural Networks</a:t>
            </a:r>
            <a:r>
              <a:rPr lang="en-US" sz="2000">
                <a:solidFill>
                  <a:srgbClr val="000000"/>
                </a:solidFill>
              </a:rPr>
              <a:t>? Not Easy. Why? </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Challenging to Train.</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High Model Complexity. </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Sophisticated Structural Decisions. </a:t>
            </a:r>
            <a:endParaRPr b="1" sz="2000">
              <a:solidFill>
                <a:srgbClr val="000000"/>
              </a:solidFill>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Hard Optimization Problem</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Computational Complexity</a:t>
            </a:r>
            <a:endParaRPr/>
          </a:p>
          <a:p>
            <a:pPr indent="-101600" lvl="0" marL="228600" rtl="0" algn="l">
              <a:lnSpc>
                <a:spcPct val="90000"/>
              </a:lnSpc>
              <a:spcBef>
                <a:spcPts val="1000"/>
              </a:spcBef>
              <a:spcAft>
                <a:spcPts val="0"/>
              </a:spcAft>
              <a:buClr>
                <a:schemeClr val="dk1"/>
              </a:buClr>
              <a:buSzPts val="2000"/>
              <a:buNone/>
            </a:pPr>
            <a:r>
              <a:t/>
            </a:r>
            <a:endParaRPr sz="2000">
              <a:solidFill>
                <a:srgbClr val="000000"/>
              </a:solidFill>
            </a:endParaRPr>
          </a:p>
          <a:p>
            <a:pPr indent="-101600" lvl="0" marL="228600" rtl="0" algn="l">
              <a:lnSpc>
                <a:spcPct val="90000"/>
              </a:lnSpc>
              <a:spcBef>
                <a:spcPts val="1000"/>
              </a:spcBef>
              <a:spcAft>
                <a:spcPts val="0"/>
              </a:spcAft>
              <a:buClr>
                <a:schemeClr val="dk1"/>
              </a:buClr>
              <a:buSzPts val="2000"/>
              <a:buNone/>
            </a:pPr>
            <a:r>
              <a:t/>
            </a:r>
            <a:endParaRPr sz="2000">
              <a:solidFill>
                <a:srgbClr val="000000"/>
              </a:solidFill>
            </a:endParaRPr>
          </a:p>
          <a:p>
            <a:pPr indent="0" lvl="1" marL="457200" rtl="0" algn="l">
              <a:lnSpc>
                <a:spcPct val="90000"/>
              </a:lnSpc>
              <a:spcBef>
                <a:spcPts val="500"/>
              </a:spcBef>
              <a:spcAft>
                <a:spcPts val="0"/>
              </a:spcAft>
              <a:buClr>
                <a:schemeClr val="dk1"/>
              </a:buClr>
              <a:buSzPts val="2000"/>
              <a:buNone/>
            </a:pPr>
            <a:r>
              <a:t/>
            </a:r>
            <a:endParaRPr sz="2000">
              <a:solidFill>
                <a:srgbClr val="000000"/>
              </a:solidFill>
            </a:endParaRPr>
          </a:p>
          <a:p>
            <a:pPr indent="-101600" lvl="1" marL="685800" rtl="0" algn="l">
              <a:lnSpc>
                <a:spcPct val="90000"/>
              </a:lnSpc>
              <a:spcBef>
                <a:spcPts val="500"/>
              </a:spcBef>
              <a:spcAft>
                <a:spcPts val="0"/>
              </a:spcAft>
              <a:buClr>
                <a:schemeClr val="dk1"/>
              </a:buClr>
              <a:buSzPts val="2000"/>
              <a:buNone/>
            </a:pPr>
            <a:r>
              <a:t/>
            </a:r>
            <a:endParaRPr sz="2000">
              <a:solidFill>
                <a:srgbClr val="000000"/>
              </a:solidFill>
            </a:endParaRPr>
          </a:p>
          <a:p>
            <a:pPr indent="-101600" lvl="1" marL="685800" rtl="0" algn="l">
              <a:lnSpc>
                <a:spcPct val="90000"/>
              </a:lnSpc>
              <a:spcBef>
                <a:spcPts val="500"/>
              </a:spcBef>
              <a:spcAft>
                <a:spcPts val="0"/>
              </a:spcAft>
              <a:buClr>
                <a:schemeClr val="dk1"/>
              </a:buClr>
              <a:buSzPts val="2000"/>
              <a:buNone/>
            </a:pPr>
            <a:r>
              <a:t/>
            </a:r>
            <a:endParaRPr sz="2000">
              <a:solidFill>
                <a:srgbClr val="000000"/>
              </a:solidFill>
            </a:endParaRPr>
          </a:p>
          <a:p>
            <a:pPr indent="0" lvl="0" marL="0" rtl="0" algn="l">
              <a:lnSpc>
                <a:spcPct val="90000"/>
              </a:lnSpc>
              <a:spcBef>
                <a:spcPts val="1000"/>
              </a:spcBef>
              <a:spcAft>
                <a:spcPts val="0"/>
              </a:spcAft>
              <a:buClr>
                <a:schemeClr val="dk1"/>
              </a:buClr>
              <a:buSzPts val="2000"/>
              <a:buNone/>
            </a:pPr>
            <a:r>
              <a:t/>
            </a:r>
            <a:endParaRPr sz="2000">
              <a:solidFill>
                <a:srgbClr val="000000"/>
              </a:solidFill>
            </a:endParaRPr>
          </a:p>
          <a:p>
            <a:pPr indent="-101600" lvl="0" marL="228600" rtl="0" algn="l">
              <a:lnSpc>
                <a:spcPct val="90000"/>
              </a:lnSpc>
              <a:spcBef>
                <a:spcPts val="1000"/>
              </a:spcBef>
              <a:spcAft>
                <a:spcPts val="0"/>
              </a:spcAft>
              <a:buClr>
                <a:schemeClr val="dk1"/>
              </a:buClr>
              <a:buSzPts val="2000"/>
              <a:buNone/>
            </a:pPr>
            <a:r>
              <a:t/>
            </a:r>
            <a:endParaRPr sz="20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sp>
        <p:nvSpPr>
          <p:cNvPr id="406" name="Google Shape;406;p21"/>
          <p:cNvSpPr/>
          <p:nvPr/>
        </p:nvSpPr>
        <p:spPr>
          <a:xfrm>
            <a:off x="1" y="0"/>
            <a:ext cx="608211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21"/>
          <p:cNvSpPr/>
          <p:nvPr/>
        </p:nvSpPr>
        <p:spPr>
          <a:xfrm>
            <a:off x="1" y="0"/>
            <a:ext cx="12191998" cy="6858000"/>
          </a:xfrm>
          <a:prstGeom prst="rect">
            <a:avLst/>
          </a:prstGeom>
          <a:gradFill>
            <a:gsLst>
              <a:gs pos="0">
                <a:srgbClr val="428CCE"/>
              </a:gs>
              <a:gs pos="25000">
                <a:srgbClr val="428CCE"/>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8" name="Google Shape;408;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9" name="Google Shape;409;p21"/>
          <p:cNvSpPr txBox="1"/>
          <p:nvPr>
            <p:ph type="title"/>
          </p:nvPr>
        </p:nvSpPr>
        <p:spPr>
          <a:xfrm>
            <a:off x="640079"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Error Measures</a:t>
            </a:r>
            <a:endParaRPr/>
          </a:p>
        </p:txBody>
      </p:sp>
      <p:sp>
        <p:nvSpPr>
          <p:cNvPr id="410" name="Google Shape;410;p21"/>
          <p:cNvSpPr txBox="1"/>
          <p:nvPr>
            <p:ph idx="1" type="body"/>
          </p:nvPr>
        </p:nvSpPr>
        <p:spPr>
          <a:xfrm>
            <a:off x="6090574" y="801866"/>
            <a:ext cx="5306084" cy="5230634"/>
          </a:xfrm>
          <a:prstGeom prst="rect">
            <a:avLst/>
          </a:prstGeom>
          <a:blipFill rotWithShape="1">
            <a:blip r:embed="rId4">
              <a:alphaModFix/>
            </a:blip>
            <a:stretch>
              <a:fillRect b="0" l="-2637"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 name="Shape 414"/>
        <p:cNvGrpSpPr/>
        <p:nvPr/>
      </p:nvGrpSpPr>
      <p:grpSpPr>
        <a:xfrm>
          <a:off x="0" y="0"/>
          <a:ext cx="0" cy="0"/>
          <a:chOff x="0" y="0"/>
          <a:chExt cx="0" cy="0"/>
        </a:xfrm>
      </p:grpSpPr>
      <p:sp>
        <p:nvSpPr>
          <p:cNvPr id="415" name="Google Shape;415;p22"/>
          <p:cNvSpPr/>
          <p:nvPr/>
        </p:nvSpPr>
        <p:spPr>
          <a:xfrm>
            <a:off x="1" y="0"/>
            <a:ext cx="608211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22"/>
          <p:cNvSpPr/>
          <p:nvPr/>
        </p:nvSpPr>
        <p:spPr>
          <a:xfrm>
            <a:off x="1" y="0"/>
            <a:ext cx="12191998" cy="6858000"/>
          </a:xfrm>
          <a:prstGeom prst="rect">
            <a:avLst/>
          </a:prstGeom>
          <a:gradFill>
            <a:gsLst>
              <a:gs pos="0">
                <a:srgbClr val="428CCE"/>
              </a:gs>
              <a:gs pos="25000">
                <a:srgbClr val="428CCE"/>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7" name="Google Shape;417;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18" name="Google Shape;418;p22"/>
          <p:cNvSpPr txBox="1"/>
          <p:nvPr>
            <p:ph type="title"/>
          </p:nvPr>
        </p:nvSpPr>
        <p:spPr>
          <a:xfrm>
            <a:off x="640079"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From Pointwise to Overall</a:t>
            </a:r>
            <a:endParaRPr/>
          </a:p>
        </p:txBody>
      </p:sp>
      <p:sp>
        <p:nvSpPr>
          <p:cNvPr id="419" name="Google Shape;419;p22"/>
          <p:cNvSpPr txBox="1"/>
          <p:nvPr>
            <p:ph idx="1" type="body"/>
          </p:nvPr>
        </p:nvSpPr>
        <p:spPr>
          <a:xfrm>
            <a:off x="5921761" y="813683"/>
            <a:ext cx="6101426" cy="5230634"/>
          </a:xfrm>
          <a:prstGeom prst="rect">
            <a:avLst/>
          </a:prstGeom>
          <a:blipFill rotWithShape="1">
            <a:blip r:embed="rId4">
              <a:alphaModFix/>
            </a:blip>
            <a:stretch>
              <a:fillRect b="0" l="-1866"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23"/>
          <p:cNvSpPr/>
          <p:nvPr/>
        </p:nvSpPr>
        <p:spPr>
          <a:xfrm>
            <a:off x="1" y="0"/>
            <a:ext cx="608211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23"/>
          <p:cNvSpPr/>
          <p:nvPr/>
        </p:nvSpPr>
        <p:spPr>
          <a:xfrm>
            <a:off x="1" y="0"/>
            <a:ext cx="12191998" cy="6858000"/>
          </a:xfrm>
          <a:prstGeom prst="rect">
            <a:avLst/>
          </a:prstGeom>
          <a:gradFill>
            <a:gsLst>
              <a:gs pos="0">
                <a:srgbClr val="428CCE"/>
              </a:gs>
              <a:gs pos="25000">
                <a:srgbClr val="428CCE"/>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27" name="Google Shape;427;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8" name="Google Shape;428;p23"/>
          <p:cNvSpPr txBox="1"/>
          <p:nvPr>
            <p:ph type="title"/>
          </p:nvPr>
        </p:nvSpPr>
        <p:spPr>
          <a:xfrm>
            <a:off x="640079"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How to Choose Error Function</a:t>
            </a:r>
            <a:endParaRPr/>
          </a:p>
        </p:txBody>
      </p:sp>
      <p:sp>
        <p:nvSpPr>
          <p:cNvPr id="429" name="Google Shape;429;p23"/>
          <p:cNvSpPr txBox="1"/>
          <p:nvPr>
            <p:ph idx="1" type="body"/>
          </p:nvPr>
        </p:nvSpPr>
        <p:spPr>
          <a:xfrm>
            <a:off x="6090574" y="801866"/>
            <a:ext cx="5306084" cy="5230634"/>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200"/>
              <a:buChar char="•"/>
            </a:pPr>
            <a:r>
              <a:rPr lang="en-US" sz="2200">
                <a:solidFill>
                  <a:srgbClr val="000000"/>
                </a:solidFill>
              </a:rPr>
              <a:t>More or less same with other parametric models.</a:t>
            </a:r>
            <a:endParaRPr/>
          </a:p>
          <a:p>
            <a:pPr indent="-228600" lvl="0" marL="228600" rtl="0" algn="l">
              <a:lnSpc>
                <a:spcPct val="90000"/>
              </a:lnSpc>
              <a:spcBef>
                <a:spcPts val="1000"/>
              </a:spcBef>
              <a:spcAft>
                <a:spcPts val="0"/>
              </a:spcAft>
              <a:buClr>
                <a:srgbClr val="000000"/>
              </a:buClr>
              <a:buSzPts val="2200"/>
              <a:buChar char="•"/>
            </a:pPr>
            <a:r>
              <a:rPr lang="en-US" sz="2200">
                <a:solidFill>
                  <a:srgbClr val="000000"/>
                </a:solidFill>
              </a:rPr>
              <a:t>The squared error measure has some drawbacks.</a:t>
            </a:r>
            <a:endParaRPr/>
          </a:p>
          <a:p>
            <a:pPr indent="-228600" lvl="0" marL="228600" rtl="0" algn="l">
              <a:lnSpc>
                <a:spcPct val="90000"/>
              </a:lnSpc>
              <a:spcBef>
                <a:spcPts val="1000"/>
              </a:spcBef>
              <a:spcAft>
                <a:spcPts val="0"/>
              </a:spcAft>
              <a:buClr>
                <a:srgbClr val="000000"/>
              </a:buClr>
              <a:buSzPts val="2200"/>
              <a:buChar char="•"/>
            </a:pPr>
            <a:r>
              <a:rPr b="1" lang="en-US" sz="2200">
                <a:solidFill>
                  <a:srgbClr val="000000"/>
                </a:solidFill>
              </a:rPr>
              <a:t>Question</a:t>
            </a:r>
            <a:r>
              <a:rPr lang="en-US" sz="2200">
                <a:solidFill>
                  <a:srgbClr val="000000"/>
                </a:solidFill>
              </a:rPr>
              <a:t>: Is there a different error function that works better? </a:t>
            </a:r>
            <a:endParaRPr/>
          </a:p>
          <a:p>
            <a:pPr indent="-88900" lvl="0" marL="228600" rtl="0" algn="l">
              <a:lnSpc>
                <a:spcPct val="90000"/>
              </a:lnSpc>
              <a:spcBef>
                <a:spcPts val="1000"/>
              </a:spcBef>
              <a:spcAft>
                <a:spcPts val="0"/>
              </a:spcAft>
              <a:buClr>
                <a:schemeClr val="dk1"/>
              </a:buClr>
              <a:buSzPts val="2200"/>
              <a:buNone/>
            </a:pPr>
            <a:r>
              <a:t/>
            </a:r>
            <a:endParaRPr sz="2200">
              <a:solidFill>
                <a:srgbClr val="000000"/>
              </a:solidFill>
            </a:endParaRPr>
          </a:p>
          <a:p>
            <a:pPr indent="-228600" lvl="0" marL="228600" rtl="0" algn="l">
              <a:lnSpc>
                <a:spcPct val="90000"/>
              </a:lnSpc>
              <a:spcBef>
                <a:spcPts val="1000"/>
              </a:spcBef>
              <a:spcAft>
                <a:spcPts val="0"/>
              </a:spcAft>
              <a:buClr>
                <a:srgbClr val="000000"/>
              </a:buClr>
              <a:buSzPts val="2200"/>
              <a:buChar char="•"/>
            </a:pPr>
            <a:r>
              <a:rPr b="1" lang="en-US" sz="2200">
                <a:solidFill>
                  <a:srgbClr val="000000"/>
                </a:solidFill>
              </a:rPr>
              <a:t>Yes</a:t>
            </a:r>
            <a:r>
              <a:rPr lang="en-US" sz="2200">
                <a:solidFill>
                  <a:srgbClr val="000000"/>
                </a:solidFill>
              </a:rPr>
              <a:t>: Use SVM classifier or force the outputs to represent </a:t>
            </a:r>
            <a:r>
              <a:rPr b="1" lang="en-US" sz="2200">
                <a:solidFill>
                  <a:srgbClr val="000000"/>
                </a:solidFill>
              </a:rPr>
              <a:t>a probability distribution</a:t>
            </a:r>
            <a:r>
              <a:rPr lang="en-US" sz="2200">
                <a:solidFill>
                  <a:srgbClr val="000000"/>
                </a:solidFill>
              </a:rPr>
              <a:t> across discrete alternatives.</a:t>
            </a:r>
            <a:endParaRPr/>
          </a:p>
          <a:p>
            <a:pPr indent="-88900" lvl="0" marL="228600" rtl="0" algn="l">
              <a:lnSpc>
                <a:spcPct val="90000"/>
              </a:lnSpc>
              <a:spcBef>
                <a:spcPts val="1000"/>
              </a:spcBef>
              <a:spcAft>
                <a:spcPts val="0"/>
              </a:spcAft>
              <a:buClr>
                <a:schemeClr val="dk1"/>
              </a:buClr>
              <a:buSzPts val="2200"/>
              <a:buNone/>
            </a:pPr>
            <a:r>
              <a:t/>
            </a:r>
            <a:endParaRPr sz="2200">
              <a:solidFill>
                <a:srgbClr val="000000"/>
              </a:solidFill>
            </a:endParaRPr>
          </a:p>
          <a:p>
            <a:pPr indent="-228600" lvl="0" marL="228600" rtl="0" algn="l">
              <a:lnSpc>
                <a:spcPct val="90000"/>
              </a:lnSpc>
              <a:spcBef>
                <a:spcPts val="1000"/>
              </a:spcBef>
              <a:spcAft>
                <a:spcPts val="0"/>
              </a:spcAft>
              <a:buClr>
                <a:srgbClr val="000000"/>
              </a:buClr>
              <a:buSzPts val="2200"/>
              <a:buChar char="•"/>
            </a:pPr>
            <a:r>
              <a:rPr b="1" lang="en-US" sz="2200">
                <a:solidFill>
                  <a:srgbClr val="000000"/>
                </a:solidFill>
              </a:rPr>
              <a:t>We will learn the following: </a:t>
            </a:r>
            <a:endParaRPr sz="2200">
              <a:solidFill>
                <a:srgbClr val="000000"/>
              </a:solidFill>
            </a:endParaRPr>
          </a:p>
          <a:p>
            <a:pPr indent="-228600" lvl="1" marL="685800" rtl="0" algn="l">
              <a:lnSpc>
                <a:spcPct val="90000"/>
              </a:lnSpc>
              <a:spcBef>
                <a:spcPts val="500"/>
              </a:spcBef>
              <a:spcAft>
                <a:spcPts val="0"/>
              </a:spcAft>
              <a:buClr>
                <a:srgbClr val="000000"/>
              </a:buClr>
              <a:buSzPts val="2200"/>
              <a:buChar char="•"/>
            </a:pPr>
            <a:r>
              <a:rPr lang="en-US" sz="2200">
                <a:solidFill>
                  <a:srgbClr val="000000"/>
                </a:solidFill>
              </a:rPr>
              <a:t>Multiclass SVM Loss</a:t>
            </a:r>
            <a:endParaRPr/>
          </a:p>
          <a:p>
            <a:pPr indent="-228600" lvl="1" marL="685800" rtl="0" algn="l">
              <a:lnSpc>
                <a:spcPct val="90000"/>
              </a:lnSpc>
              <a:spcBef>
                <a:spcPts val="500"/>
              </a:spcBef>
              <a:spcAft>
                <a:spcPts val="0"/>
              </a:spcAft>
              <a:buClr>
                <a:srgbClr val="000000"/>
              </a:buClr>
              <a:buSzPts val="2200"/>
              <a:buChar char="•"/>
            </a:pPr>
            <a:r>
              <a:rPr lang="en-US" sz="2200">
                <a:solidFill>
                  <a:srgbClr val="000000"/>
                </a:solidFill>
              </a:rPr>
              <a:t>Softmax Classifier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Softmax Classifier</a:t>
            </a:r>
            <a:endParaRPr/>
          </a:p>
        </p:txBody>
      </p:sp>
      <p:sp>
        <p:nvSpPr>
          <p:cNvPr id="436" name="Google Shape;436;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Multinomial Logistic Regression</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37" name="Google Shape;437;p24"/>
          <p:cNvPicPr preferRelativeResize="0"/>
          <p:nvPr/>
        </p:nvPicPr>
        <p:blipFill rotWithShape="1">
          <a:blip r:embed="rId3">
            <a:alphaModFix/>
          </a:blip>
          <a:srcRect b="0" l="0" r="0" t="0"/>
          <a:stretch/>
        </p:blipFill>
        <p:spPr>
          <a:xfrm>
            <a:off x="1092200" y="2438400"/>
            <a:ext cx="2927350" cy="3460750"/>
          </a:xfrm>
          <a:prstGeom prst="rect">
            <a:avLst/>
          </a:prstGeom>
          <a:noFill/>
          <a:ln>
            <a:noFill/>
          </a:ln>
        </p:spPr>
      </p:pic>
      <p:sp>
        <p:nvSpPr>
          <p:cNvPr id="438" name="Google Shape;438;p24"/>
          <p:cNvSpPr txBox="1"/>
          <p:nvPr/>
        </p:nvSpPr>
        <p:spPr>
          <a:xfrm>
            <a:off x="4623492" y="2400300"/>
            <a:ext cx="7339908" cy="4384790"/>
          </a:xfrm>
          <a:prstGeom prst="rect">
            <a:avLst/>
          </a:prstGeom>
          <a:blipFill rotWithShape="1">
            <a:blip r:embed="rId4">
              <a:alphaModFix/>
            </a:blip>
            <a:stretch>
              <a:fillRect b="0" l="-1244" r="0" t="-111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39" name="Google Shape;439;p24"/>
          <p:cNvSpPr txBox="1"/>
          <p:nvPr/>
        </p:nvSpPr>
        <p:spPr>
          <a:xfrm>
            <a:off x="10406963" y="3145909"/>
            <a:ext cx="102303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Softmax</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 function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Softmax Classifier</a:t>
            </a:r>
            <a:endParaRPr/>
          </a:p>
        </p:txBody>
      </p:sp>
      <p:sp>
        <p:nvSpPr>
          <p:cNvPr id="446" name="Google Shape;446;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Multinomial Logistic Regression</a:t>
            </a:r>
            <a:endParaRPr/>
          </a:p>
          <a:p>
            <a:pPr indent="-50800" lvl="0" marL="228600" rtl="0" algn="l">
              <a:lnSpc>
                <a:spcPct val="90000"/>
              </a:lnSpc>
              <a:spcBef>
                <a:spcPts val="1000"/>
              </a:spcBef>
              <a:spcAft>
                <a:spcPts val="0"/>
              </a:spcAft>
              <a:buClr>
                <a:schemeClr val="dk1"/>
              </a:buClr>
              <a:buSzPts val="2800"/>
              <a:buNone/>
            </a:pPr>
            <a:r>
              <a:t/>
            </a:r>
            <a:endParaRPr/>
          </a:p>
        </p:txBody>
      </p:sp>
      <p:sp>
        <p:nvSpPr>
          <p:cNvPr id="447" name="Google Shape;447;p25"/>
          <p:cNvSpPr txBox="1"/>
          <p:nvPr/>
        </p:nvSpPr>
        <p:spPr>
          <a:xfrm>
            <a:off x="4623492" y="2400300"/>
            <a:ext cx="7339908" cy="113056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nvGrpSpPr>
          <p:cNvPr id="448" name="Google Shape;448;p25"/>
          <p:cNvGrpSpPr/>
          <p:nvPr/>
        </p:nvGrpSpPr>
        <p:grpSpPr>
          <a:xfrm>
            <a:off x="1276350" y="2389406"/>
            <a:ext cx="6882713" cy="3832273"/>
            <a:chOff x="476250" y="2389406"/>
            <a:chExt cx="6882713" cy="3832273"/>
          </a:xfrm>
        </p:grpSpPr>
        <p:sp>
          <p:nvSpPr>
            <p:cNvPr id="449" name="Google Shape;449;p25"/>
            <p:cNvSpPr txBox="1"/>
            <p:nvPr/>
          </p:nvSpPr>
          <p:spPr>
            <a:xfrm>
              <a:off x="6275046" y="2438400"/>
              <a:ext cx="102303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Softmax</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 function</a:t>
              </a:r>
              <a:endParaRPr/>
            </a:p>
          </p:txBody>
        </p:sp>
        <p:pic>
          <p:nvPicPr>
            <p:cNvPr id="450" name="Google Shape;450;p25"/>
            <p:cNvPicPr preferRelativeResize="0"/>
            <p:nvPr/>
          </p:nvPicPr>
          <p:blipFill rotWithShape="1">
            <a:blip r:embed="rId4">
              <a:alphaModFix/>
            </a:blip>
            <a:srcRect b="0" l="0" r="0" t="0"/>
            <a:stretch/>
          </p:blipFill>
          <p:spPr>
            <a:xfrm>
              <a:off x="1701800" y="2389406"/>
              <a:ext cx="1268203" cy="1390650"/>
            </a:xfrm>
            <a:prstGeom prst="rect">
              <a:avLst/>
            </a:prstGeom>
            <a:noFill/>
            <a:ln>
              <a:noFill/>
            </a:ln>
          </p:spPr>
        </p:pic>
        <p:pic>
          <p:nvPicPr>
            <p:cNvPr id="451" name="Google Shape;451;p25"/>
            <p:cNvPicPr preferRelativeResize="0"/>
            <p:nvPr/>
          </p:nvPicPr>
          <p:blipFill rotWithShape="1">
            <a:blip r:embed="rId5">
              <a:alphaModFix/>
            </a:blip>
            <a:srcRect b="0" l="0" r="0" t="0"/>
            <a:stretch/>
          </p:blipFill>
          <p:spPr>
            <a:xfrm>
              <a:off x="476250" y="3913406"/>
              <a:ext cx="6768413" cy="1826270"/>
            </a:xfrm>
            <a:prstGeom prst="rect">
              <a:avLst/>
            </a:prstGeom>
            <a:noFill/>
            <a:ln>
              <a:noFill/>
            </a:ln>
          </p:spPr>
        </p:pic>
        <p:sp>
          <p:nvSpPr>
            <p:cNvPr id="452" name="Google Shape;452;p25"/>
            <p:cNvSpPr txBox="1"/>
            <p:nvPr/>
          </p:nvSpPr>
          <p:spPr>
            <a:xfrm>
              <a:off x="3077322" y="3410724"/>
              <a:ext cx="300742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0000"/>
                  </a:solidFill>
                  <a:latin typeface="Calibri"/>
                  <a:ea typeface="Calibri"/>
                  <a:cs typeface="Calibri"/>
                  <a:sym typeface="Calibri"/>
                </a:rPr>
                <a:t>Unnormalized Probabilities</a:t>
              </a:r>
              <a:endParaRPr/>
            </a:p>
          </p:txBody>
        </p:sp>
        <p:sp>
          <p:nvSpPr>
            <p:cNvPr id="453" name="Google Shape;453;p25"/>
            <p:cNvSpPr txBox="1"/>
            <p:nvPr/>
          </p:nvSpPr>
          <p:spPr>
            <a:xfrm>
              <a:off x="832188" y="5821569"/>
              <a:ext cx="34274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E75B5"/>
                  </a:solidFill>
                  <a:latin typeface="Calibri"/>
                  <a:ea typeface="Calibri"/>
                  <a:cs typeface="Calibri"/>
                  <a:sym typeface="Calibri"/>
                </a:rPr>
                <a:t>Unnormalized Log Probabilities</a:t>
              </a:r>
              <a:endParaRPr/>
            </a:p>
          </p:txBody>
        </p:sp>
        <p:sp>
          <p:nvSpPr>
            <p:cNvPr id="454" name="Google Shape;454;p25"/>
            <p:cNvSpPr txBox="1"/>
            <p:nvPr/>
          </p:nvSpPr>
          <p:spPr>
            <a:xfrm>
              <a:off x="5875159" y="5757297"/>
              <a:ext cx="148380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548135"/>
                  </a:solidFill>
                  <a:latin typeface="Calibri"/>
                  <a:ea typeface="Calibri"/>
                  <a:cs typeface="Calibri"/>
                  <a:sym typeface="Calibri"/>
                </a:rPr>
                <a:t>Probabilities</a:t>
              </a:r>
              <a:endParaRPr sz="2000">
                <a:solidFill>
                  <a:srgbClr val="548135"/>
                </a:solidFill>
                <a:latin typeface="Calibri"/>
                <a:ea typeface="Calibri"/>
                <a:cs typeface="Calibri"/>
                <a:sym typeface="Calibri"/>
              </a:endParaRPr>
            </a:p>
          </p:txBody>
        </p:sp>
      </p:grpSp>
      <p:sp>
        <p:nvSpPr>
          <p:cNvPr id="455" name="Google Shape;455;p25"/>
          <p:cNvSpPr txBox="1"/>
          <p:nvPr/>
        </p:nvSpPr>
        <p:spPr>
          <a:xfrm>
            <a:off x="8308631" y="4001294"/>
            <a:ext cx="3248838" cy="369332"/>
          </a:xfrm>
          <a:prstGeom prst="rect">
            <a:avLst/>
          </a:prstGeom>
          <a:blipFill rotWithShape="1">
            <a:blip r:embed="rId6">
              <a:alphaModFix/>
            </a:blip>
            <a:stretch>
              <a:fillRect b="-34424" l="-1125" r="-131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Multiclass SVM Loss</a:t>
            </a:r>
            <a:endParaRPr/>
          </a:p>
        </p:txBody>
      </p:sp>
      <p:sp>
        <p:nvSpPr>
          <p:cNvPr id="462" name="Google Shape;462;p26"/>
          <p:cNvSpPr txBox="1"/>
          <p:nvPr>
            <p:ph idx="1" type="body"/>
          </p:nvPr>
        </p:nvSpPr>
        <p:spPr>
          <a:xfrm>
            <a:off x="838200" y="1825625"/>
            <a:ext cx="6038850" cy="4351338"/>
          </a:xfrm>
          <a:prstGeom prst="rect">
            <a:avLst/>
          </a:prstGeom>
          <a:blipFill rotWithShape="1">
            <a:blip r:embed="rId3">
              <a:alphaModFix/>
            </a:blip>
            <a:stretch>
              <a:fillRect b="0" l="-1413" r="0" t="-196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cxnSp>
        <p:nvCxnSpPr>
          <p:cNvPr id="463" name="Google Shape;463;p26"/>
          <p:cNvCxnSpPr/>
          <p:nvPr/>
        </p:nvCxnSpPr>
        <p:spPr>
          <a:xfrm flipH="1">
            <a:off x="7029450" y="1825625"/>
            <a:ext cx="19050" cy="4746625"/>
          </a:xfrm>
          <a:prstGeom prst="straightConnector1">
            <a:avLst/>
          </a:prstGeom>
          <a:noFill/>
          <a:ln cap="flat" cmpd="sng" w="28575">
            <a:solidFill>
              <a:schemeClr val="accent1"/>
            </a:solidFill>
            <a:prstDash val="solid"/>
            <a:miter lim="800000"/>
            <a:headEnd len="sm" w="sm" type="none"/>
            <a:tailEnd len="sm" w="sm" type="none"/>
          </a:ln>
        </p:spPr>
      </p:cxnSp>
      <p:sp>
        <p:nvSpPr>
          <p:cNvPr id="464" name="Google Shape;464;p26"/>
          <p:cNvSpPr txBox="1"/>
          <p:nvPr/>
        </p:nvSpPr>
        <p:spPr>
          <a:xfrm>
            <a:off x="7219951" y="1727200"/>
            <a:ext cx="4514849" cy="4845050"/>
          </a:xfrm>
          <a:prstGeom prst="rect">
            <a:avLst/>
          </a:prstGeom>
          <a:blipFill rotWithShape="1">
            <a:blip r:embed="rId4">
              <a:alphaModFix/>
            </a:blip>
            <a:stretch>
              <a:fillRect b="0" l="-2022" r="0" t="-176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465" name="Google Shape;465;p26"/>
          <p:cNvPicPr preferRelativeResize="0"/>
          <p:nvPr/>
        </p:nvPicPr>
        <p:blipFill rotWithShape="1">
          <a:blip r:embed="rId5">
            <a:alphaModFix/>
          </a:blip>
          <a:srcRect b="0" l="0" r="0" t="0"/>
          <a:stretch/>
        </p:blipFill>
        <p:spPr>
          <a:xfrm>
            <a:off x="1260475" y="2983426"/>
            <a:ext cx="4883150" cy="29601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Interactive Web Demo</a:t>
            </a:r>
            <a:endParaRPr/>
          </a:p>
        </p:txBody>
      </p:sp>
      <p:pic>
        <p:nvPicPr>
          <p:cNvPr id="471" name="Google Shape;471;p27"/>
          <p:cNvPicPr preferRelativeResize="0"/>
          <p:nvPr/>
        </p:nvPicPr>
        <p:blipFill rotWithShape="1">
          <a:blip r:embed="rId3">
            <a:alphaModFix/>
          </a:blip>
          <a:srcRect b="0" l="0" r="0" t="0"/>
          <a:stretch/>
        </p:blipFill>
        <p:spPr>
          <a:xfrm>
            <a:off x="838200" y="1543050"/>
            <a:ext cx="4768891" cy="4757202"/>
          </a:xfrm>
          <a:prstGeom prst="rect">
            <a:avLst/>
          </a:prstGeom>
          <a:noFill/>
          <a:ln>
            <a:noFill/>
          </a:ln>
        </p:spPr>
      </p:pic>
      <p:pic>
        <p:nvPicPr>
          <p:cNvPr id="472" name="Google Shape;472;p27"/>
          <p:cNvPicPr preferRelativeResize="0"/>
          <p:nvPr/>
        </p:nvPicPr>
        <p:blipFill rotWithShape="1">
          <a:blip r:embed="rId4">
            <a:alphaModFix/>
          </a:blip>
          <a:srcRect b="0" l="0" r="0" t="0"/>
          <a:stretch/>
        </p:blipFill>
        <p:spPr>
          <a:xfrm>
            <a:off x="6038850" y="1608450"/>
            <a:ext cx="1447800" cy="4691802"/>
          </a:xfrm>
          <a:prstGeom prst="rect">
            <a:avLst/>
          </a:prstGeom>
          <a:noFill/>
          <a:ln>
            <a:noFill/>
          </a:ln>
        </p:spPr>
      </p:pic>
      <p:pic>
        <p:nvPicPr>
          <p:cNvPr id="473" name="Google Shape;473;p27"/>
          <p:cNvPicPr preferRelativeResize="0"/>
          <p:nvPr/>
        </p:nvPicPr>
        <p:blipFill rotWithShape="1">
          <a:blip r:embed="rId5">
            <a:alphaModFix/>
          </a:blip>
          <a:srcRect b="0" l="0" r="0" t="0"/>
          <a:stretch/>
        </p:blipFill>
        <p:spPr>
          <a:xfrm>
            <a:off x="8053459" y="1543050"/>
            <a:ext cx="3349894" cy="4762500"/>
          </a:xfrm>
          <a:prstGeom prst="rect">
            <a:avLst/>
          </a:prstGeom>
          <a:noFill/>
          <a:ln>
            <a:noFill/>
          </a:ln>
        </p:spPr>
      </p:pic>
      <p:sp>
        <p:nvSpPr>
          <p:cNvPr id="474" name="Google Shape;474;p27"/>
          <p:cNvSpPr/>
          <p:nvPr/>
        </p:nvSpPr>
        <p:spPr>
          <a:xfrm>
            <a:off x="800100" y="6357402"/>
            <a:ext cx="81153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F54CC"/>
                </a:solidFill>
                <a:latin typeface="Arial"/>
                <a:ea typeface="Arial"/>
                <a:cs typeface="Arial"/>
                <a:sym typeface="Arial"/>
              </a:rPr>
              <a:t>http://vision.stanford.edu/teaching/cs231n/linear-classify-demo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8" name="Shape 478"/>
        <p:cNvGrpSpPr/>
        <p:nvPr/>
      </p:nvGrpSpPr>
      <p:grpSpPr>
        <a:xfrm>
          <a:off x="0" y="0"/>
          <a:ext cx="0" cy="0"/>
          <a:chOff x="0" y="0"/>
          <a:chExt cx="0" cy="0"/>
        </a:xfrm>
      </p:grpSpPr>
      <p:sp>
        <p:nvSpPr>
          <p:cNvPr id="479" name="Google Shape;479;p28"/>
          <p:cNvSpPr/>
          <p:nvPr/>
        </p:nvSpPr>
        <p:spPr>
          <a:xfrm>
            <a:off x="5920431" y="0"/>
            <a:ext cx="6271569" cy="6858000"/>
          </a:xfrm>
          <a:prstGeom prst="rect">
            <a:avLst/>
          </a:prstGeom>
          <a:gradFill>
            <a:gsLst>
              <a:gs pos="0">
                <a:srgbClr val="5A9BD5">
                  <a:alpha val="81960"/>
                </a:srgbClr>
              </a:gs>
              <a:gs pos="25000">
                <a:srgbClr val="5B9BD5">
                  <a:alpha val="60000"/>
                </a:srgbClr>
              </a:gs>
              <a:gs pos="94000">
                <a:srgbClr val="AEABAB"/>
              </a:gs>
              <a:gs pos="100000">
                <a:srgbClr val="AEABAB"/>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0" name="Google Shape;480;p28"/>
          <p:cNvPicPr preferRelativeResize="0"/>
          <p:nvPr/>
        </p:nvPicPr>
        <p:blipFill rotWithShape="1">
          <a:blip r:embed="rId3">
            <a:alphaModFix/>
          </a:blip>
          <a:srcRect b="0" l="0" r="0" t="0"/>
          <a:stretch/>
        </p:blipFill>
        <p:spPr>
          <a:xfrm flipH="1">
            <a:off x="0" y="0"/>
            <a:ext cx="12192000" cy="6858000"/>
          </a:xfrm>
          <a:prstGeom prst="rect">
            <a:avLst/>
          </a:prstGeom>
          <a:noFill/>
          <a:ln>
            <a:noFill/>
          </a:ln>
        </p:spPr>
      </p:pic>
      <p:sp>
        <p:nvSpPr>
          <p:cNvPr id="481" name="Google Shape;481;p28"/>
          <p:cNvSpPr txBox="1"/>
          <p:nvPr>
            <p:ph type="title"/>
          </p:nvPr>
        </p:nvSpPr>
        <p:spPr>
          <a:xfrm>
            <a:off x="804998" y="798445"/>
            <a:ext cx="4803636" cy="13116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Calibri"/>
              <a:buNone/>
            </a:pPr>
            <a:r>
              <a:rPr lang="en-US">
                <a:solidFill>
                  <a:srgbClr val="000000"/>
                </a:solidFill>
              </a:rPr>
              <a:t>Bugs with Error/Loss</a:t>
            </a:r>
            <a:endParaRPr/>
          </a:p>
        </p:txBody>
      </p:sp>
      <p:sp>
        <p:nvSpPr>
          <p:cNvPr id="482" name="Google Shape;482;p28"/>
          <p:cNvSpPr txBox="1"/>
          <p:nvPr>
            <p:ph idx="1" type="body"/>
          </p:nvPr>
        </p:nvSpPr>
        <p:spPr>
          <a:xfrm>
            <a:off x="804997" y="2272143"/>
            <a:ext cx="5908917" cy="3788830"/>
          </a:xfrm>
          <a:prstGeom prst="rect">
            <a:avLst/>
          </a:prstGeom>
          <a:blipFill rotWithShape="1">
            <a:blip r:embed="rId4">
              <a:alphaModFix/>
            </a:blip>
            <a:stretch>
              <a:fillRect b="0" l="-1926"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483" name="Google Shape;483;p28"/>
          <p:cNvSpPr/>
          <p:nvPr/>
        </p:nvSpPr>
        <p:spPr>
          <a:xfrm flipH="1">
            <a:off x="6713915" y="590635"/>
            <a:ext cx="5478085" cy="6276841"/>
          </a:xfrm>
          <a:custGeom>
            <a:rect b="b" l="l" r="r" t="t"/>
            <a:pathLst>
              <a:path extrusionOk="0" h="6276841" w="5478085">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cap="flat" cmpd="sng" w="12700">
            <a:solidFill>
              <a:srgbClr val="BBD6E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4" name="Google Shape;484;p28"/>
          <p:cNvPicPr preferRelativeResize="0"/>
          <p:nvPr/>
        </p:nvPicPr>
        <p:blipFill rotWithShape="1">
          <a:blip r:embed="rId5">
            <a:alphaModFix/>
          </a:blip>
          <a:srcRect b="0" l="12147" r="6817" t="0"/>
          <a:stretch/>
        </p:blipFill>
        <p:spPr>
          <a:xfrm>
            <a:off x="6893318" y="770037"/>
            <a:ext cx="5298683" cy="6097438"/>
          </a:xfrm>
          <a:custGeom>
            <a:rect b="b" l="l" r="r" t="t"/>
            <a:pathLst>
              <a:path extrusionOk="0" h="6097438" w="5298683">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8" name="Shape 488"/>
        <p:cNvGrpSpPr/>
        <p:nvPr/>
      </p:nvGrpSpPr>
      <p:grpSpPr>
        <a:xfrm>
          <a:off x="0" y="0"/>
          <a:ext cx="0" cy="0"/>
          <a:chOff x="0" y="0"/>
          <a:chExt cx="0" cy="0"/>
        </a:xfrm>
      </p:grpSpPr>
      <p:sp>
        <p:nvSpPr>
          <p:cNvPr id="489" name="Google Shape;489;p29"/>
          <p:cNvSpPr/>
          <p:nvPr/>
        </p:nvSpPr>
        <p:spPr>
          <a:xfrm>
            <a:off x="327546" y="4572000"/>
            <a:ext cx="7058307" cy="1964266"/>
          </a:xfrm>
          <a:prstGeom prst="rect">
            <a:avLst/>
          </a:prstGeom>
          <a:solidFill>
            <a:srgbClr val="63426D">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0" name="Google Shape;490;p29"/>
          <p:cNvSpPr txBox="1"/>
          <p:nvPr>
            <p:ph type="title"/>
          </p:nvPr>
        </p:nvSpPr>
        <p:spPr>
          <a:xfrm>
            <a:off x="524256" y="4767072"/>
            <a:ext cx="6594189" cy="162521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400"/>
              <a:buFont typeface="Calibri"/>
              <a:buNone/>
            </a:pPr>
            <a:r>
              <a:rPr lang="en-US">
                <a:solidFill>
                  <a:srgbClr val="FFFFFF"/>
                </a:solidFill>
              </a:rPr>
              <a:t>Outline </a:t>
            </a:r>
            <a:endParaRPr/>
          </a:p>
        </p:txBody>
      </p:sp>
      <p:pic>
        <p:nvPicPr>
          <p:cNvPr descr="A picture containing star&#10;&#10;Description automatically generated" id="491" name="Google Shape;491;p29"/>
          <p:cNvPicPr preferRelativeResize="0"/>
          <p:nvPr/>
        </p:nvPicPr>
        <p:blipFill rotWithShape="1">
          <a:blip r:embed="rId3">
            <a:alphaModFix/>
          </a:blip>
          <a:srcRect b="1" l="13630" r="2323" t="0"/>
          <a:stretch/>
        </p:blipFill>
        <p:spPr>
          <a:xfrm>
            <a:off x="327547" y="321733"/>
            <a:ext cx="7058306" cy="4107392"/>
          </a:xfrm>
          <a:prstGeom prst="rect">
            <a:avLst/>
          </a:prstGeom>
          <a:noFill/>
          <a:ln>
            <a:noFill/>
          </a:ln>
        </p:spPr>
      </p:pic>
      <p:sp>
        <p:nvSpPr>
          <p:cNvPr id="492" name="Google Shape;492;p29"/>
          <p:cNvSpPr/>
          <p:nvPr/>
        </p:nvSpPr>
        <p:spPr>
          <a:xfrm>
            <a:off x="7534655" y="321732"/>
            <a:ext cx="433561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3" name="Google Shape;493;p29"/>
          <p:cNvSpPr txBox="1"/>
          <p:nvPr>
            <p:ph idx="1" type="body"/>
          </p:nvPr>
        </p:nvSpPr>
        <p:spPr>
          <a:xfrm>
            <a:off x="8029319" y="917725"/>
            <a:ext cx="3424739" cy="485236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00"/>
              </a:buClr>
              <a:buSzPts val="2000"/>
              <a:buChar char="•"/>
            </a:pPr>
            <a:r>
              <a:rPr lang="en-US" sz="2000">
                <a:solidFill>
                  <a:srgbClr val="FFFF00"/>
                </a:solidFill>
              </a:rPr>
              <a:t>Understanding Problem</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How Neural Network Works</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Error / Loss Function</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Back Propagation Algorithm </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Heuristic Training Dynamic</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Implementation</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Q&amp;A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Thinking Framework – Supervised Learning</a:t>
            </a:r>
            <a:endParaRPr/>
          </a:p>
        </p:txBody>
      </p:sp>
      <p:grpSp>
        <p:nvGrpSpPr>
          <p:cNvPr id="124" name="Google Shape;124;p3"/>
          <p:cNvGrpSpPr/>
          <p:nvPr/>
        </p:nvGrpSpPr>
        <p:grpSpPr>
          <a:xfrm>
            <a:off x="839092" y="1992040"/>
            <a:ext cx="3884414" cy="4018507"/>
            <a:chOff x="892" y="166415"/>
            <a:chExt cx="3884414" cy="4018507"/>
          </a:xfrm>
        </p:grpSpPr>
        <p:sp>
          <p:nvSpPr>
            <p:cNvPr id="125" name="Google Shape;125;p3"/>
            <p:cNvSpPr/>
            <p:nvPr/>
          </p:nvSpPr>
          <p:spPr>
            <a:xfrm>
              <a:off x="492025" y="166415"/>
              <a:ext cx="803671" cy="803671"/>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892" y="1238051"/>
              <a:ext cx="1785937" cy="7143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txBox="1"/>
            <p:nvPr/>
          </p:nvSpPr>
          <p:spPr>
            <a:xfrm>
              <a:off x="892" y="1238051"/>
              <a:ext cx="1785937" cy="7143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The </a:t>
              </a:r>
              <a:r>
                <a:rPr b="1" i="0" lang="en-US" sz="1100" u="none" cap="none" strike="noStrike">
                  <a:solidFill>
                    <a:srgbClr val="0070C0"/>
                  </a:solidFill>
                  <a:latin typeface="Calibri"/>
                  <a:ea typeface="Calibri"/>
                  <a:cs typeface="Calibri"/>
                  <a:sym typeface="Calibri"/>
                </a:rPr>
                <a:t>data</a:t>
              </a:r>
              <a:r>
                <a:rPr b="0" i="0" lang="en-US" sz="1100" u="none" cap="none" strike="noStrike">
                  <a:solidFill>
                    <a:schemeClr val="dk1"/>
                  </a:solidFill>
                  <a:latin typeface="Calibri"/>
                  <a:ea typeface="Calibri"/>
                  <a:cs typeface="Calibri"/>
                  <a:sym typeface="Calibri"/>
                </a:rPr>
                <a:t> that we can learn from.</a:t>
              </a:r>
              <a:endParaRPr b="0" i="0" sz="1100" u="none" cap="none" strike="noStrike">
                <a:solidFill>
                  <a:schemeClr val="dk1"/>
                </a:solidFill>
                <a:latin typeface="Calibri"/>
                <a:ea typeface="Calibri"/>
                <a:cs typeface="Calibri"/>
                <a:sym typeface="Calibri"/>
              </a:endParaRPr>
            </a:p>
          </p:txBody>
        </p:sp>
        <p:sp>
          <p:nvSpPr>
            <p:cNvPr id="128" name="Google Shape;128;p3"/>
            <p:cNvSpPr/>
            <p:nvPr/>
          </p:nvSpPr>
          <p:spPr>
            <a:xfrm>
              <a:off x="2590502" y="166415"/>
              <a:ext cx="803671" cy="803671"/>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2099369" y="1238051"/>
              <a:ext cx="1785937" cy="7143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txBox="1"/>
            <p:nvPr/>
          </p:nvSpPr>
          <p:spPr>
            <a:xfrm>
              <a:off x="2099369" y="1238051"/>
              <a:ext cx="1785937" cy="7143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 </a:t>
              </a:r>
              <a:r>
                <a:rPr b="1" i="0" lang="en-US" sz="1100" u="none" cap="none" strike="noStrike">
                  <a:solidFill>
                    <a:srgbClr val="0070C0"/>
                  </a:solidFill>
                  <a:latin typeface="Calibri"/>
                  <a:ea typeface="Calibri"/>
                  <a:cs typeface="Calibri"/>
                  <a:sym typeface="Calibri"/>
                </a:rPr>
                <a:t>model</a:t>
              </a:r>
              <a:r>
                <a:rPr b="0" i="0" lang="en-US" sz="1100" u="none" cap="none" strike="noStrike">
                  <a:solidFill>
                    <a:schemeClr val="dk1"/>
                  </a:solidFill>
                  <a:latin typeface="Calibri"/>
                  <a:ea typeface="Calibri"/>
                  <a:cs typeface="Calibri"/>
                  <a:sym typeface="Calibri"/>
                </a:rPr>
                <a:t> of how to transform the data.</a:t>
              </a:r>
              <a:endParaRPr b="0" i="0" sz="1100" u="none" cap="none" strike="noStrike">
                <a:solidFill>
                  <a:schemeClr val="dk1"/>
                </a:solidFill>
                <a:latin typeface="Calibri"/>
                <a:ea typeface="Calibri"/>
                <a:cs typeface="Calibri"/>
                <a:sym typeface="Calibri"/>
              </a:endParaRPr>
            </a:p>
          </p:txBody>
        </p:sp>
        <p:sp>
          <p:nvSpPr>
            <p:cNvPr id="131" name="Google Shape;131;p3"/>
            <p:cNvSpPr/>
            <p:nvPr/>
          </p:nvSpPr>
          <p:spPr>
            <a:xfrm>
              <a:off x="492025" y="2398911"/>
              <a:ext cx="803671" cy="803671"/>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892" y="3470547"/>
              <a:ext cx="1785937" cy="7143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txBox="1"/>
            <p:nvPr/>
          </p:nvSpPr>
          <p:spPr>
            <a:xfrm>
              <a:off x="892" y="3470547"/>
              <a:ext cx="1785937" cy="7143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An </a:t>
              </a:r>
              <a:r>
                <a:rPr b="1" i="0" lang="en-US" sz="1100" u="none" cap="none" strike="noStrike">
                  <a:solidFill>
                    <a:srgbClr val="0070C0"/>
                  </a:solidFill>
                  <a:latin typeface="Calibri"/>
                  <a:ea typeface="Calibri"/>
                  <a:cs typeface="Calibri"/>
                  <a:sym typeface="Calibri"/>
                </a:rPr>
                <a:t>objective function </a:t>
              </a:r>
              <a:r>
                <a:rPr b="0" i="0" lang="en-US" sz="1100" u="none" cap="none" strike="noStrike">
                  <a:solidFill>
                    <a:schemeClr val="dk1"/>
                  </a:solidFill>
                  <a:latin typeface="Calibri"/>
                  <a:ea typeface="Calibri"/>
                  <a:cs typeface="Calibri"/>
                  <a:sym typeface="Calibri"/>
                </a:rPr>
                <a:t>that quantifies how well (or badly) the model is doing.</a:t>
              </a:r>
              <a:endParaRPr b="0" i="0" sz="1100" u="none" cap="none" strike="noStrike">
                <a:solidFill>
                  <a:schemeClr val="dk1"/>
                </a:solidFill>
                <a:latin typeface="Calibri"/>
                <a:ea typeface="Calibri"/>
                <a:cs typeface="Calibri"/>
                <a:sym typeface="Calibri"/>
              </a:endParaRPr>
            </a:p>
          </p:txBody>
        </p:sp>
        <p:sp>
          <p:nvSpPr>
            <p:cNvPr id="134" name="Google Shape;134;p3"/>
            <p:cNvSpPr/>
            <p:nvPr/>
          </p:nvSpPr>
          <p:spPr>
            <a:xfrm>
              <a:off x="2590502" y="2398911"/>
              <a:ext cx="803671" cy="803671"/>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2099369" y="3470547"/>
              <a:ext cx="1785937" cy="7143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txBox="1"/>
            <p:nvPr/>
          </p:nvSpPr>
          <p:spPr>
            <a:xfrm>
              <a:off x="2099369" y="3470547"/>
              <a:ext cx="1785937" cy="7143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An </a:t>
              </a:r>
              <a:r>
                <a:rPr b="1" i="0" lang="en-US" sz="1100" u="none" cap="none" strike="noStrike">
                  <a:solidFill>
                    <a:srgbClr val="0070C0"/>
                  </a:solidFill>
                  <a:latin typeface="Calibri"/>
                  <a:ea typeface="Calibri"/>
                  <a:cs typeface="Calibri"/>
                  <a:sym typeface="Calibri"/>
                </a:rPr>
                <a:t>algorithm</a:t>
              </a:r>
              <a:r>
                <a:rPr b="0" i="0" lang="en-US" sz="1100" u="none" cap="none" strike="noStrike">
                  <a:solidFill>
                    <a:schemeClr val="dk1"/>
                  </a:solidFill>
                  <a:latin typeface="Calibri"/>
                  <a:ea typeface="Calibri"/>
                  <a:cs typeface="Calibri"/>
                  <a:sym typeface="Calibri"/>
                </a:rPr>
                <a:t> to adjust the model’s parameters to optimize the objective function.</a:t>
              </a:r>
              <a:endParaRPr b="0" i="0" sz="1100" u="none" cap="none" strike="noStrike">
                <a:solidFill>
                  <a:schemeClr val="dk1"/>
                </a:solidFill>
                <a:latin typeface="Calibri"/>
                <a:ea typeface="Calibri"/>
                <a:cs typeface="Calibri"/>
                <a:sym typeface="Calibri"/>
              </a:endParaRPr>
            </a:p>
          </p:txBody>
        </p:sp>
      </p:grpSp>
      <p:pic>
        <p:nvPicPr>
          <p:cNvPr descr="Diagram&#10;&#10;Description automatically generated" id="137" name="Google Shape;137;p3"/>
          <p:cNvPicPr preferRelativeResize="0"/>
          <p:nvPr/>
        </p:nvPicPr>
        <p:blipFill rotWithShape="1">
          <a:blip r:embed="rId7">
            <a:alphaModFix/>
          </a:blip>
          <a:srcRect b="0" l="0" r="0" t="0"/>
          <a:stretch/>
        </p:blipFill>
        <p:spPr>
          <a:xfrm>
            <a:off x="5737703" y="1825625"/>
            <a:ext cx="5907492" cy="4038600"/>
          </a:xfrm>
          <a:prstGeom prst="rect">
            <a:avLst/>
          </a:prstGeom>
          <a:noFill/>
          <a:ln>
            <a:noFill/>
          </a:ln>
        </p:spPr>
      </p:pic>
      <p:sp>
        <p:nvSpPr>
          <p:cNvPr id="138" name="Google Shape;138;p3"/>
          <p:cNvSpPr/>
          <p:nvPr/>
        </p:nvSpPr>
        <p:spPr>
          <a:xfrm>
            <a:off x="5852160" y="3525926"/>
            <a:ext cx="3862426" cy="2457908"/>
          </a:xfrm>
          <a:prstGeom prst="roundRect">
            <a:avLst>
              <a:gd fmla="val 2679" name="adj"/>
            </a:avLst>
          </a:prstGeom>
          <a:solidFill>
            <a:schemeClr val="accent1">
              <a:alpha val="19215"/>
            </a:schemeClr>
          </a:solidFill>
          <a:ln cap="flat" cmpd="sng" w="19050">
            <a:solidFill>
              <a:srgbClr val="262626"/>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rgbClr val="0070C0"/>
                </a:solidFill>
                <a:latin typeface="Calibri"/>
                <a:ea typeface="Calibri"/>
                <a:cs typeface="Calibri"/>
                <a:sym typeface="Calibri"/>
              </a:rPr>
              <a:t>MODEL</a:t>
            </a:r>
            <a:endParaRPr/>
          </a:p>
        </p:txBody>
      </p:sp>
      <p:sp>
        <p:nvSpPr>
          <p:cNvPr id="139" name="Google Shape;139;p3"/>
          <p:cNvSpPr txBox="1"/>
          <p:nvPr/>
        </p:nvSpPr>
        <p:spPr>
          <a:xfrm>
            <a:off x="9245599" y="2904460"/>
            <a:ext cx="22946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00000"/>
                </a:solidFill>
                <a:latin typeface="Calibri"/>
                <a:ea typeface="Calibri"/>
                <a:cs typeface="Calibri"/>
                <a:sym typeface="Calibri"/>
              </a:rPr>
              <a:t>Error / Loss / Distance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8" name="Shape 498"/>
        <p:cNvGrpSpPr/>
        <p:nvPr/>
      </p:nvGrpSpPr>
      <p:grpSpPr>
        <a:xfrm>
          <a:off x="0" y="0"/>
          <a:ext cx="0" cy="0"/>
          <a:chOff x="0" y="0"/>
          <a:chExt cx="0" cy="0"/>
        </a:xfrm>
      </p:grpSpPr>
      <p:sp>
        <p:nvSpPr>
          <p:cNvPr id="499" name="Google Shape;499;p30"/>
          <p:cNvSpPr/>
          <p:nvPr/>
        </p:nvSpPr>
        <p:spPr>
          <a:xfrm>
            <a:off x="393308" y="4462044"/>
            <a:ext cx="11438793" cy="1844256"/>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0" name="Google Shape;500;p30"/>
          <p:cNvSpPr txBox="1"/>
          <p:nvPr>
            <p:ph type="title"/>
          </p:nvPr>
        </p:nvSpPr>
        <p:spPr>
          <a:xfrm>
            <a:off x="649270" y="4615840"/>
            <a:ext cx="3885141" cy="152674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3000"/>
              <a:buFont typeface="Calibri"/>
              <a:buNone/>
            </a:pPr>
            <a:r>
              <a:rPr lang="en-US" sz="3000">
                <a:solidFill>
                  <a:schemeClr val="lt1"/>
                </a:solidFill>
              </a:rPr>
              <a:t>Activation Function</a:t>
            </a:r>
            <a:br>
              <a:rPr lang="en-US" sz="3000">
                <a:solidFill>
                  <a:schemeClr val="lt1"/>
                </a:solidFill>
              </a:rPr>
            </a:br>
            <a:r>
              <a:rPr lang="en-US" sz="3000">
                <a:solidFill>
                  <a:schemeClr val="lt1"/>
                </a:solidFill>
              </a:rPr>
              <a:t>Nonlinearity</a:t>
            </a:r>
            <a:endParaRPr/>
          </a:p>
        </p:txBody>
      </p:sp>
      <p:pic>
        <p:nvPicPr>
          <p:cNvPr descr="A close up of a logo&#10;&#10;Description automatically generated" id="501" name="Google Shape;501;p30"/>
          <p:cNvPicPr preferRelativeResize="0"/>
          <p:nvPr/>
        </p:nvPicPr>
        <p:blipFill rotWithShape="1">
          <a:blip r:embed="rId3">
            <a:alphaModFix/>
          </a:blip>
          <a:srcRect b="0" l="0" r="0" t="0"/>
          <a:stretch/>
        </p:blipFill>
        <p:spPr>
          <a:xfrm>
            <a:off x="393308" y="406721"/>
            <a:ext cx="5559480" cy="3641459"/>
          </a:xfrm>
          <a:prstGeom prst="rect">
            <a:avLst/>
          </a:prstGeom>
          <a:noFill/>
          <a:ln>
            <a:noFill/>
          </a:ln>
        </p:spPr>
      </p:pic>
      <p:pic>
        <p:nvPicPr>
          <p:cNvPr descr="A screenshot of a cell phone&#10;&#10;Description automatically generated" id="502" name="Google Shape;502;p30"/>
          <p:cNvPicPr preferRelativeResize="0"/>
          <p:nvPr/>
        </p:nvPicPr>
        <p:blipFill rotWithShape="1">
          <a:blip r:embed="rId4">
            <a:alphaModFix/>
          </a:blip>
          <a:srcRect b="0" l="0" r="0" t="0"/>
          <a:stretch/>
        </p:blipFill>
        <p:spPr>
          <a:xfrm>
            <a:off x="6598650" y="357013"/>
            <a:ext cx="4853126" cy="3749040"/>
          </a:xfrm>
          <a:prstGeom prst="rect">
            <a:avLst/>
          </a:prstGeom>
          <a:noFill/>
          <a:ln>
            <a:noFill/>
          </a:ln>
        </p:spPr>
      </p:pic>
      <p:cxnSp>
        <p:nvCxnSpPr>
          <p:cNvPr id="503" name="Google Shape;503;p30"/>
          <p:cNvCxnSpPr/>
          <p:nvPr/>
        </p:nvCxnSpPr>
        <p:spPr>
          <a:xfrm rot="10800000">
            <a:off x="4739873" y="4690076"/>
            <a:ext cx="0" cy="1371600"/>
          </a:xfrm>
          <a:prstGeom prst="straightConnector1">
            <a:avLst/>
          </a:prstGeom>
          <a:noFill/>
          <a:ln cap="flat" cmpd="sng" w="19050">
            <a:solidFill>
              <a:schemeClr val="lt1">
                <a:alpha val="74901"/>
              </a:schemeClr>
            </a:solidFill>
            <a:prstDash val="solid"/>
            <a:miter lim="800000"/>
            <a:headEnd len="sm" w="sm" type="none"/>
            <a:tailEnd len="sm" w="sm" type="none"/>
          </a:ln>
        </p:spPr>
      </p:cxnSp>
      <p:sp>
        <p:nvSpPr>
          <p:cNvPr id="504" name="Google Shape;504;p30"/>
          <p:cNvSpPr txBox="1"/>
          <p:nvPr>
            <p:ph idx="1" type="body"/>
          </p:nvPr>
        </p:nvSpPr>
        <p:spPr>
          <a:xfrm>
            <a:off x="4945336" y="4615840"/>
            <a:ext cx="6853353" cy="1526741"/>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400"/>
              <a:buChar char="•"/>
            </a:pPr>
            <a:r>
              <a:rPr lang="en-US" sz="1400">
                <a:solidFill>
                  <a:schemeClr val="lt1"/>
                </a:solidFill>
              </a:rPr>
              <a:t>Using </a:t>
            </a:r>
            <a:r>
              <a:rPr b="1" lang="en-US" sz="1400">
                <a:solidFill>
                  <a:schemeClr val="lt1"/>
                </a:solidFill>
              </a:rPr>
              <a:t>sign</a:t>
            </a:r>
            <a:r>
              <a:rPr lang="en-US" sz="1400">
                <a:solidFill>
                  <a:schemeClr val="lt1"/>
                </a:solidFill>
              </a:rPr>
              <a:t>(.)</a:t>
            </a:r>
            <a:r>
              <a:rPr b="1" lang="en-US" sz="1400">
                <a:solidFill>
                  <a:schemeClr val="lt1"/>
                </a:solidFill>
              </a:rPr>
              <a:t> </a:t>
            </a:r>
            <a:r>
              <a:rPr lang="en-US" sz="1400">
                <a:solidFill>
                  <a:schemeClr val="lt1"/>
                </a:solidFill>
              </a:rPr>
              <a:t> turn into  hard combinatorial problem, even harder for MLP. </a:t>
            </a:r>
            <a:endParaRPr/>
          </a:p>
          <a:p>
            <a:pPr indent="-228600" lvl="0" marL="228600" rtl="0" algn="l">
              <a:lnSpc>
                <a:spcPct val="90000"/>
              </a:lnSpc>
              <a:spcBef>
                <a:spcPts val="1000"/>
              </a:spcBef>
              <a:spcAft>
                <a:spcPts val="0"/>
              </a:spcAft>
              <a:buClr>
                <a:schemeClr val="lt1"/>
              </a:buClr>
              <a:buSzPts val="1400"/>
              <a:buChar char="•"/>
            </a:pPr>
            <a:r>
              <a:rPr lang="en-US" sz="1400">
                <a:solidFill>
                  <a:schemeClr val="lt1"/>
                </a:solidFill>
              </a:rPr>
              <a:t>We a need smooth version of </a:t>
            </a:r>
            <a:r>
              <a:rPr b="1" lang="en-US" sz="1400">
                <a:solidFill>
                  <a:schemeClr val="lt1"/>
                </a:solidFill>
              </a:rPr>
              <a:t>sign</a:t>
            </a:r>
            <a:r>
              <a:rPr lang="en-US" sz="1400">
                <a:solidFill>
                  <a:schemeClr val="lt1"/>
                </a:solidFill>
              </a:rPr>
              <a:t>(.) function, a differentiable approximation to </a:t>
            </a:r>
            <a:r>
              <a:rPr b="1" lang="en-US" sz="1400">
                <a:solidFill>
                  <a:schemeClr val="lt1"/>
                </a:solidFill>
              </a:rPr>
              <a:t>sign</a:t>
            </a:r>
            <a:r>
              <a:rPr lang="en-US" sz="1400">
                <a:solidFill>
                  <a:schemeClr val="lt1"/>
                </a:solidFill>
              </a:rPr>
              <a:t>(.).</a:t>
            </a:r>
            <a:endParaRPr/>
          </a:p>
          <a:p>
            <a:pPr indent="-228600" lvl="0" marL="228600" rtl="0" algn="l">
              <a:lnSpc>
                <a:spcPct val="90000"/>
              </a:lnSpc>
              <a:spcBef>
                <a:spcPts val="1000"/>
              </a:spcBef>
              <a:spcAft>
                <a:spcPts val="0"/>
              </a:spcAft>
              <a:buClr>
                <a:schemeClr val="lt1"/>
              </a:buClr>
              <a:buSzPts val="1400"/>
              <a:buChar char="•"/>
            </a:pPr>
            <a:r>
              <a:rPr lang="en-US" sz="1400">
                <a:solidFill>
                  <a:schemeClr val="lt1"/>
                </a:solidFill>
              </a:rPr>
              <a:t>The sigmoidal approximation captures the general shape of the in-sample error </a:t>
            </a:r>
            <a:r>
              <a:rPr i="1" lang="en-US" sz="1400">
                <a:solidFill>
                  <a:schemeClr val="lt1"/>
                </a:solidFill>
              </a:rPr>
              <a:t>E</a:t>
            </a:r>
            <a:r>
              <a:rPr baseline="-25000" lang="en-US" sz="1400">
                <a:solidFill>
                  <a:schemeClr val="lt1"/>
                </a:solidFill>
              </a:rPr>
              <a:t>in</a:t>
            </a:r>
            <a:r>
              <a:rPr lang="en-US" sz="1400">
                <a:solidFill>
                  <a:schemeClr val="lt1"/>
                </a:solidFill>
              </a:rPr>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 name="Shape 508"/>
        <p:cNvGrpSpPr/>
        <p:nvPr/>
      </p:nvGrpSpPr>
      <p:grpSpPr>
        <a:xfrm>
          <a:off x="0" y="0"/>
          <a:ext cx="0" cy="0"/>
          <a:chOff x="0" y="0"/>
          <a:chExt cx="0" cy="0"/>
        </a:xfrm>
      </p:grpSpPr>
      <p:sp>
        <p:nvSpPr>
          <p:cNvPr id="509" name="Google Shape;509;p31"/>
          <p:cNvSpPr/>
          <p:nvPr/>
        </p:nvSpPr>
        <p:spPr>
          <a:xfrm>
            <a:off x="507242" y="365124"/>
            <a:ext cx="5431537" cy="5797296"/>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31"/>
          <p:cNvSpPr txBox="1"/>
          <p:nvPr>
            <p:ph type="title"/>
          </p:nvPr>
        </p:nvSpPr>
        <p:spPr>
          <a:xfrm>
            <a:off x="839338" y="704088"/>
            <a:ext cx="4804011" cy="11887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US" sz="4000">
                <a:solidFill>
                  <a:schemeClr val="lt1"/>
                </a:solidFill>
              </a:rPr>
              <a:t>Gradient Descent</a:t>
            </a:r>
            <a:endParaRPr/>
          </a:p>
        </p:txBody>
      </p:sp>
      <p:sp>
        <p:nvSpPr>
          <p:cNvPr id="511" name="Google Shape;511;p31"/>
          <p:cNvSpPr txBox="1"/>
          <p:nvPr>
            <p:ph idx="1" type="body"/>
          </p:nvPr>
        </p:nvSpPr>
        <p:spPr>
          <a:xfrm>
            <a:off x="839338" y="2066544"/>
            <a:ext cx="4804011" cy="378103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sz="2200">
                <a:solidFill>
                  <a:schemeClr val="lt1"/>
                </a:solidFill>
              </a:rPr>
              <a:t>In PLA, </a:t>
            </a:r>
            <a:r>
              <a:rPr b="1" lang="en-US" sz="2200">
                <a:solidFill>
                  <a:schemeClr val="lt1"/>
                </a:solidFill>
              </a:rPr>
              <a:t>Gradient Descent </a:t>
            </a:r>
            <a:r>
              <a:rPr lang="en-US" sz="2200">
                <a:solidFill>
                  <a:schemeClr val="lt1"/>
                </a:solidFill>
              </a:rPr>
              <a:t>is a iterative optimization algorithm to find a local minimum of in-sample error function (</a:t>
            </a:r>
            <a:r>
              <a:rPr i="1" lang="en-US" sz="2200">
                <a:solidFill>
                  <a:schemeClr val="lt1"/>
                </a:solidFill>
              </a:rPr>
              <a:t>E</a:t>
            </a:r>
            <a:r>
              <a:rPr baseline="-25000" lang="en-US" sz="2200">
                <a:solidFill>
                  <a:schemeClr val="lt1"/>
                </a:solidFill>
              </a:rPr>
              <a:t>in</a:t>
            </a:r>
            <a:r>
              <a:rPr lang="en-US" sz="2200">
                <a:solidFill>
                  <a:schemeClr val="lt1"/>
                </a:solidFill>
              </a:rPr>
              <a:t>) or sometime called </a:t>
            </a:r>
            <a:r>
              <a:rPr b="1" lang="en-US" sz="2200">
                <a:solidFill>
                  <a:schemeClr val="lt1"/>
                </a:solidFill>
              </a:rPr>
              <a:t>Cost Function. </a:t>
            </a:r>
            <a:endParaRPr/>
          </a:p>
          <a:p>
            <a:pPr indent="-228600" lvl="0" marL="228600" rtl="0" algn="l">
              <a:lnSpc>
                <a:spcPct val="90000"/>
              </a:lnSpc>
              <a:spcBef>
                <a:spcPts val="1000"/>
              </a:spcBef>
              <a:spcAft>
                <a:spcPts val="0"/>
              </a:spcAft>
              <a:buClr>
                <a:schemeClr val="lt1"/>
              </a:buClr>
              <a:buSzPts val="2200"/>
              <a:buChar char="•"/>
            </a:pPr>
            <a:r>
              <a:rPr lang="en-US" sz="2200">
                <a:solidFill>
                  <a:schemeClr val="lt1"/>
                </a:solidFill>
              </a:rPr>
              <a:t>GD minimize </a:t>
            </a:r>
            <a:r>
              <a:rPr i="1" lang="en-US" sz="2200">
                <a:solidFill>
                  <a:schemeClr val="lt1"/>
                </a:solidFill>
              </a:rPr>
              <a:t>E</a:t>
            </a:r>
            <a:r>
              <a:rPr baseline="-25000" lang="en-US" sz="2200">
                <a:solidFill>
                  <a:schemeClr val="lt1"/>
                </a:solidFill>
              </a:rPr>
              <a:t>in</a:t>
            </a:r>
            <a:r>
              <a:rPr lang="en-US" sz="2200">
                <a:solidFill>
                  <a:schemeClr val="lt1"/>
                </a:solidFill>
              </a:rPr>
              <a:t> by iterative steps for all examples (</a:t>
            </a:r>
            <a:r>
              <a:rPr b="1" i="1" lang="en-US" sz="2200">
                <a:solidFill>
                  <a:schemeClr val="lt1"/>
                </a:solidFill>
              </a:rPr>
              <a:t>x</a:t>
            </a:r>
            <a:r>
              <a:rPr baseline="-25000" lang="en-US" sz="2200">
                <a:solidFill>
                  <a:schemeClr val="lt1"/>
                </a:solidFill>
              </a:rPr>
              <a:t>n</a:t>
            </a:r>
            <a:r>
              <a:rPr lang="en-US" sz="2200">
                <a:solidFill>
                  <a:schemeClr val="lt1"/>
                </a:solidFill>
              </a:rPr>
              <a:t>, </a:t>
            </a:r>
            <a:r>
              <a:rPr b="1" i="1" lang="en-US" sz="2200">
                <a:solidFill>
                  <a:schemeClr val="lt1"/>
                </a:solidFill>
              </a:rPr>
              <a:t>y</a:t>
            </a:r>
            <a:r>
              <a:rPr baseline="-25000" lang="en-US" sz="2200">
                <a:solidFill>
                  <a:schemeClr val="lt1"/>
                </a:solidFill>
              </a:rPr>
              <a:t>n</a:t>
            </a:r>
            <a:r>
              <a:rPr lang="en-US" sz="2200">
                <a:solidFill>
                  <a:schemeClr val="lt1"/>
                </a:solidFill>
              </a:rPr>
              <a:t>) and we called it “batch” GD. </a:t>
            </a:r>
            <a:endParaRPr/>
          </a:p>
        </p:txBody>
      </p:sp>
      <p:pic>
        <p:nvPicPr>
          <p:cNvPr id="512" name="Google Shape;512;p31"/>
          <p:cNvPicPr preferRelativeResize="0"/>
          <p:nvPr/>
        </p:nvPicPr>
        <p:blipFill rotWithShape="1">
          <a:blip r:embed="rId3">
            <a:alphaModFix/>
          </a:blip>
          <a:srcRect b="0" l="0" r="0" t="0"/>
          <a:stretch/>
        </p:blipFill>
        <p:spPr>
          <a:xfrm>
            <a:off x="6076902" y="371363"/>
            <a:ext cx="5530458" cy="5791057"/>
          </a:xfrm>
          <a:prstGeom prst="rect">
            <a:avLst/>
          </a:prstGeom>
          <a:noFill/>
          <a:ln>
            <a:noFill/>
          </a:ln>
        </p:spPr>
      </p:pic>
      <p:pic>
        <p:nvPicPr>
          <p:cNvPr id="513" name="Google Shape;513;p31"/>
          <p:cNvPicPr preferRelativeResize="0"/>
          <p:nvPr/>
        </p:nvPicPr>
        <p:blipFill rotWithShape="1">
          <a:blip r:embed="rId4">
            <a:alphaModFix/>
          </a:blip>
          <a:srcRect b="0" l="0" r="0" t="0"/>
          <a:stretch/>
        </p:blipFill>
        <p:spPr>
          <a:xfrm>
            <a:off x="7813256" y="1212618"/>
            <a:ext cx="2925548" cy="1360379"/>
          </a:xfrm>
          <a:prstGeom prst="rect">
            <a:avLst/>
          </a:prstGeom>
          <a:noFill/>
          <a:ln>
            <a:noFill/>
          </a:ln>
        </p:spPr>
      </p:pic>
      <p:pic>
        <p:nvPicPr>
          <p:cNvPr id="514" name="Google Shape;514;p31"/>
          <p:cNvPicPr preferRelativeResize="0"/>
          <p:nvPr/>
        </p:nvPicPr>
        <p:blipFill rotWithShape="1">
          <a:blip r:embed="rId5">
            <a:alphaModFix/>
          </a:blip>
          <a:srcRect b="0" l="0" r="0" t="0"/>
          <a:stretch/>
        </p:blipFill>
        <p:spPr>
          <a:xfrm>
            <a:off x="6346292" y="477186"/>
            <a:ext cx="2130668" cy="436787"/>
          </a:xfrm>
          <a:prstGeom prst="rect">
            <a:avLst/>
          </a:prstGeom>
          <a:noFill/>
          <a:ln>
            <a:noFill/>
          </a:ln>
        </p:spPr>
      </p:pic>
      <p:sp>
        <p:nvSpPr>
          <p:cNvPr id="515" name="Google Shape;515;p31"/>
          <p:cNvSpPr txBox="1"/>
          <p:nvPr/>
        </p:nvSpPr>
        <p:spPr>
          <a:xfrm>
            <a:off x="12225867" y="-11176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9" name="Shape 519"/>
        <p:cNvGrpSpPr/>
        <p:nvPr/>
      </p:nvGrpSpPr>
      <p:grpSpPr>
        <a:xfrm>
          <a:off x="0" y="0"/>
          <a:ext cx="0" cy="0"/>
          <a:chOff x="0" y="0"/>
          <a:chExt cx="0" cy="0"/>
        </a:xfrm>
      </p:grpSpPr>
      <p:sp>
        <p:nvSpPr>
          <p:cNvPr id="520" name="Google Shape;520;p32"/>
          <p:cNvSpPr/>
          <p:nvPr/>
        </p:nvSpPr>
        <p:spPr>
          <a:xfrm>
            <a:off x="493775" y="478232"/>
            <a:ext cx="5809306" cy="5918673"/>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p32"/>
          <p:cNvSpPr txBox="1"/>
          <p:nvPr>
            <p:ph type="title"/>
          </p:nvPr>
        </p:nvSpPr>
        <p:spPr>
          <a:xfrm>
            <a:off x="947446" y="1053711"/>
            <a:ext cx="4933490" cy="142444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US" sz="4000">
                <a:solidFill>
                  <a:srgbClr val="FFFFFF"/>
                </a:solidFill>
              </a:rPr>
              <a:t>Stochastic Gradient Descent</a:t>
            </a:r>
            <a:endParaRPr/>
          </a:p>
        </p:txBody>
      </p:sp>
      <p:cxnSp>
        <p:nvCxnSpPr>
          <p:cNvPr id="522" name="Google Shape;522;p32"/>
          <p:cNvCxnSpPr/>
          <p:nvPr/>
        </p:nvCxnSpPr>
        <p:spPr>
          <a:xfrm>
            <a:off x="1079782" y="2639023"/>
            <a:ext cx="4800600" cy="0"/>
          </a:xfrm>
          <a:prstGeom prst="straightConnector1">
            <a:avLst/>
          </a:prstGeom>
          <a:noFill/>
          <a:ln cap="flat" cmpd="sng" w="22225">
            <a:solidFill>
              <a:srgbClr val="E7E6E6"/>
            </a:solidFill>
            <a:prstDash val="solid"/>
            <a:miter lim="800000"/>
            <a:headEnd len="sm" w="sm" type="none"/>
            <a:tailEnd len="sm" w="sm" type="none"/>
          </a:ln>
        </p:spPr>
      </p:cxnSp>
      <p:sp>
        <p:nvSpPr>
          <p:cNvPr id="523" name="Google Shape;523;p32"/>
          <p:cNvSpPr txBox="1"/>
          <p:nvPr>
            <p:ph idx="1" type="body"/>
          </p:nvPr>
        </p:nvSpPr>
        <p:spPr>
          <a:xfrm>
            <a:off x="947447" y="2799889"/>
            <a:ext cx="4933490" cy="298754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1700"/>
              <a:buChar char="•"/>
            </a:pPr>
            <a:r>
              <a:rPr lang="en-US" sz="1700">
                <a:solidFill>
                  <a:srgbClr val="FFFFFF"/>
                </a:solidFill>
              </a:rPr>
              <a:t>Stochastic Gradient Descent (SGD), is a </a:t>
            </a:r>
            <a:r>
              <a:rPr b="1" i="1" lang="en-US" sz="1700">
                <a:solidFill>
                  <a:srgbClr val="FFFFFF"/>
                </a:solidFill>
              </a:rPr>
              <a:t>stochastic</a:t>
            </a:r>
            <a:r>
              <a:rPr lang="en-US" sz="1700">
                <a:solidFill>
                  <a:srgbClr val="FFFFFF"/>
                </a:solidFill>
              </a:rPr>
              <a:t> approximation of the gradient descent optimization method for minimizing in-sample error function </a:t>
            </a:r>
            <a:r>
              <a:rPr i="1" lang="en-US" sz="1700">
                <a:solidFill>
                  <a:srgbClr val="FFFFFF"/>
                </a:solidFill>
              </a:rPr>
              <a:t>E</a:t>
            </a:r>
            <a:r>
              <a:rPr baseline="-25000" lang="en-US" sz="1700">
                <a:solidFill>
                  <a:srgbClr val="FFFFFF"/>
                </a:solidFill>
              </a:rPr>
              <a:t>in</a:t>
            </a:r>
            <a:r>
              <a:rPr lang="en-US" sz="1700">
                <a:solidFill>
                  <a:srgbClr val="FFFFFF"/>
                </a:solidFill>
              </a:rPr>
              <a:t> . The method sometime called “mini batch” or a randomized version of GD. </a:t>
            </a:r>
            <a:endParaRPr/>
          </a:p>
          <a:p>
            <a:pPr indent="-228600" lvl="0" marL="228600" rtl="0" algn="l">
              <a:lnSpc>
                <a:spcPct val="90000"/>
              </a:lnSpc>
              <a:spcBef>
                <a:spcPts val="1000"/>
              </a:spcBef>
              <a:spcAft>
                <a:spcPts val="0"/>
              </a:spcAft>
              <a:buClr>
                <a:srgbClr val="FFFFFF"/>
              </a:buClr>
              <a:buSzPts val="1700"/>
              <a:buChar char="•"/>
            </a:pPr>
            <a:r>
              <a:rPr b="1" lang="en-US" sz="1700">
                <a:solidFill>
                  <a:srgbClr val="FFFFFF"/>
                </a:solidFill>
              </a:rPr>
              <a:t>Benefit of SGD</a:t>
            </a:r>
            <a:r>
              <a:rPr lang="en-US" sz="1700">
                <a:solidFill>
                  <a:srgbClr val="FFFFFF"/>
                </a:solidFill>
              </a:rPr>
              <a:t>: Cheaper, Randomization, Simple </a:t>
            </a:r>
            <a:endParaRPr/>
          </a:p>
          <a:p>
            <a:pPr indent="0" lvl="0" marL="0" rtl="0" algn="l">
              <a:lnSpc>
                <a:spcPct val="90000"/>
              </a:lnSpc>
              <a:spcBef>
                <a:spcPts val="1000"/>
              </a:spcBef>
              <a:spcAft>
                <a:spcPts val="0"/>
              </a:spcAft>
              <a:buClr>
                <a:schemeClr val="dk1"/>
              </a:buClr>
              <a:buSzPts val="1700"/>
              <a:buNone/>
            </a:pPr>
            <a:r>
              <a:t/>
            </a:r>
            <a:endParaRPr sz="1700">
              <a:solidFill>
                <a:srgbClr val="FFFFFF"/>
              </a:solidFill>
            </a:endParaRPr>
          </a:p>
          <a:p>
            <a:pPr indent="-228600" lvl="0" marL="228600" rtl="0" algn="l">
              <a:lnSpc>
                <a:spcPct val="90000"/>
              </a:lnSpc>
              <a:spcBef>
                <a:spcPts val="1000"/>
              </a:spcBef>
              <a:spcAft>
                <a:spcPts val="0"/>
              </a:spcAft>
              <a:buClr>
                <a:srgbClr val="FFFFFF"/>
              </a:buClr>
              <a:buSzPts val="1700"/>
              <a:buChar char="•"/>
            </a:pPr>
            <a:r>
              <a:rPr lang="en-US" sz="1700">
                <a:solidFill>
                  <a:srgbClr val="FFFFFF"/>
                </a:solidFill>
              </a:rPr>
              <a:t>Pick one (</a:t>
            </a:r>
            <a:r>
              <a:rPr b="1" i="1" lang="en-US" sz="1700">
                <a:solidFill>
                  <a:srgbClr val="FFFFFF"/>
                </a:solidFill>
              </a:rPr>
              <a:t>x</a:t>
            </a:r>
            <a:r>
              <a:rPr baseline="-25000" lang="en-US" sz="1700">
                <a:solidFill>
                  <a:srgbClr val="FFFFFF"/>
                </a:solidFill>
              </a:rPr>
              <a:t>n</a:t>
            </a:r>
            <a:r>
              <a:rPr lang="en-US" sz="1700">
                <a:solidFill>
                  <a:srgbClr val="FFFFFF"/>
                </a:solidFill>
              </a:rPr>
              <a:t>, </a:t>
            </a:r>
            <a:r>
              <a:rPr b="1" i="1" lang="en-US" sz="1700">
                <a:solidFill>
                  <a:srgbClr val="FFFFFF"/>
                </a:solidFill>
              </a:rPr>
              <a:t>y</a:t>
            </a:r>
            <a:r>
              <a:rPr baseline="-25000" lang="en-US" sz="1700">
                <a:solidFill>
                  <a:srgbClr val="FFFFFF"/>
                </a:solidFill>
              </a:rPr>
              <a:t>n</a:t>
            </a:r>
            <a:r>
              <a:rPr lang="en-US" sz="1700">
                <a:solidFill>
                  <a:srgbClr val="FFFFFF"/>
                </a:solidFill>
              </a:rPr>
              <a:t>) at a time. Apply GD to </a:t>
            </a:r>
            <a:r>
              <a:rPr b="1" lang="en-US" sz="1700">
                <a:solidFill>
                  <a:srgbClr val="FFFFFF"/>
                </a:solidFill>
              </a:rPr>
              <a:t>e</a:t>
            </a:r>
            <a:r>
              <a:rPr lang="en-US" sz="1700">
                <a:solidFill>
                  <a:srgbClr val="FFFFFF"/>
                </a:solidFill>
              </a:rPr>
              <a:t>(</a:t>
            </a:r>
            <a:r>
              <a:rPr i="1" lang="en-US" sz="1700">
                <a:solidFill>
                  <a:srgbClr val="FFFFFF"/>
                </a:solidFill>
              </a:rPr>
              <a:t>h</a:t>
            </a:r>
            <a:r>
              <a:rPr lang="en-US" sz="1700">
                <a:solidFill>
                  <a:srgbClr val="FFFFFF"/>
                </a:solidFill>
              </a:rPr>
              <a:t>(</a:t>
            </a:r>
            <a:r>
              <a:rPr b="1" i="1" lang="en-US" sz="1700">
                <a:solidFill>
                  <a:srgbClr val="FFFFFF"/>
                </a:solidFill>
              </a:rPr>
              <a:t>x</a:t>
            </a:r>
            <a:r>
              <a:rPr baseline="-25000" lang="en-US" sz="1700">
                <a:solidFill>
                  <a:srgbClr val="FFFFFF"/>
                </a:solidFill>
              </a:rPr>
              <a:t>n</a:t>
            </a:r>
            <a:r>
              <a:rPr lang="en-US" sz="1700">
                <a:solidFill>
                  <a:srgbClr val="FFFFFF"/>
                </a:solidFill>
              </a:rPr>
              <a:t>), </a:t>
            </a:r>
            <a:r>
              <a:rPr b="1" i="1" lang="en-US" sz="1700">
                <a:solidFill>
                  <a:srgbClr val="FFFFFF"/>
                </a:solidFill>
              </a:rPr>
              <a:t>y</a:t>
            </a:r>
            <a:r>
              <a:rPr baseline="-25000" lang="en-US" sz="1700">
                <a:solidFill>
                  <a:srgbClr val="FFFFFF"/>
                </a:solidFill>
              </a:rPr>
              <a:t>n</a:t>
            </a:r>
            <a:r>
              <a:rPr lang="en-US" sz="1700">
                <a:solidFill>
                  <a:srgbClr val="FFFFFF"/>
                </a:solidFill>
              </a:rPr>
              <a:t>) </a:t>
            </a:r>
            <a:endParaRPr/>
          </a:p>
          <a:p>
            <a:pPr indent="-228600" lvl="0" marL="228600" rtl="0" algn="l">
              <a:lnSpc>
                <a:spcPct val="90000"/>
              </a:lnSpc>
              <a:spcBef>
                <a:spcPts val="1000"/>
              </a:spcBef>
              <a:spcAft>
                <a:spcPts val="0"/>
              </a:spcAft>
              <a:buClr>
                <a:srgbClr val="FFFFFF"/>
              </a:buClr>
              <a:buSzPts val="1700"/>
              <a:buChar char="•"/>
            </a:pPr>
            <a:r>
              <a:rPr lang="en-US" sz="1700">
                <a:solidFill>
                  <a:srgbClr val="FFFFFF"/>
                </a:solidFill>
              </a:rPr>
              <a:t>Use average direction: </a:t>
            </a:r>
            <a:endParaRPr/>
          </a:p>
        </p:txBody>
      </p:sp>
      <p:pic>
        <p:nvPicPr>
          <p:cNvPr id="524" name="Google Shape;524;p32"/>
          <p:cNvPicPr preferRelativeResize="0"/>
          <p:nvPr/>
        </p:nvPicPr>
        <p:blipFill rotWithShape="1">
          <a:blip r:embed="rId3">
            <a:alphaModFix/>
          </a:blip>
          <a:srcRect b="0" l="0" r="0" t="0"/>
          <a:stretch/>
        </p:blipFill>
        <p:spPr>
          <a:xfrm>
            <a:off x="6466387" y="403497"/>
            <a:ext cx="5487546" cy="5383935"/>
          </a:xfrm>
          <a:prstGeom prst="rect">
            <a:avLst/>
          </a:prstGeom>
          <a:noFill/>
          <a:ln>
            <a:noFill/>
          </a:ln>
        </p:spPr>
      </p:pic>
      <p:pic>
        <p:nvPicPr>
          <p:cNvPr id="525" name="Google Shape;525;p32"/>
          <p:cNvPicPr preferRelativeResize="0"/>
          <p:nvPr/>
        </p:nvPicPr>
        <p:blipFill rotWithShape="1">
          <a:blip r:embed="rId4">
            <a:alphaModFix/>
          </a:blip>
          <a:srcRect b="0" l="0" r="0" t="0"/>
          <a:stretch/>
        </p:blipFill>
        <p:spPr>
          <a:xfrm>
            <a:off x="6607778" y="478232"/>
            <a:ext cx="3672648" cy="964069"/>
          </a:xfrm>
          <a:prstGeom prst="rect">
            <a:avLst/>
          </a:prstGeom>
          <a:noFill/>
          <a:ln>
            <a:noFill/>
          </a:ln>
        </p:spPr>
      </p:pic>
      <p:sp>
        <p:nvSpPr>
          <p:cNvPr id="526" name="Google Shape;526;p32"/>
          <p:cNvSpPr txBox="1"/>
          <p:nvPr/>
        </p:nvSpPr>
        <p:spPr>
          <a:xfrm>
            <a:off x="6466388" y="5787432"/>
            <a:ext cx="5487545" cy="667071"/>
          </a:xfrm>
          <a:prstGeom prst="rect">
            <a:avLst/>
          </a:prstGeom>
          <a:solidFill>
            <a:srgbClr val="000000">
              <a:alpha val="49803"/>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br>
              <a:rPr lang="en-US" sz="1100">
                <a:solidFill>
                  <a:srgbClr val="FFFFFF"/>
                </a:solidFill>
                <a:latin typeface="Calibri"/>
                <a:ea typeface="Calibri"/>
                <a:cs typeface="Calibri"/>
                <a:sym typeface="Calibri"/>
              </a:rPr>
            </a:br>
            <a:r>
              <a:rPr lang="en-US" sz="1600">
                <a:solidFill>
                  <a:srgbClr val="FFFFFF"/>
                </a:solidFill>
                <a:latin typeface="Calibri"/>
                <a:ea typeface="Calibri"/>
                <a:cs typeface="Calibri"/>
                <a:sym typeface="Calibri"/>
              </a:rPr>
              <a:t>Randomization helps to escape local minimums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0" name="Shape 530"/>
        <p:cNvGrpSpPr/>
        <p:nvPr/>
      </p:nvGrpSpPr>
      <p:grpSpPr>
        <a:xfrm>
          <a:off x="0" y="0"/>
          <a:ext cx="0" cy="0"/>
          <a:chOff x="0" y="0"/>
          <a:chExt cx="0" cy="0"/>
        </a:xfrm>
      </p:grpSpPr>
      <p:sp>
        <p:nvSpPr>
          <p:cNvPr id="531" name="Google Shape;531;p33"/>
          <p:cNvSpPr/>
          <p:nvPr/>
        </p:nvSpPr>
        <p:spPr>
          <a:xfrm>
            <a:off x="548639" y="347471"/>
            <a:ext cx="11100816" cy="1801368"/>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33"/>
          <p:cNvSpPr txBox="1"/>
          <p:nvPr>
            <p:ph type="title"/>
          </p:nvPr>
        </p:nvSpPr>
        <p:spPr>
          <a:xfrm>
            <a:off x="838200" y="58521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Feed-forward Neural Network</a:t>
            </a:r>
            <a:endParaRPr/>
          </a:p>
        </p:txBody>
      </p:sp>
      <p:pic>
        <p:nvPicPr>
          <p:cNvPr descr="A close up of a map&#10;&#10;Description automatically generated" id="533" name="Google Shape;533;p33"/>
          <p:cNvPicPr preferRelativeResize="0"/>
          <p:nvPr/>
        </p:nvPicPr>
        <p:blipFill rotWithShape="1">
          <a:blip r:embed="rId3">
            <a:alphaModFix/>
          </a:blip>
          <a:srcRect b="2" l="0" r="25886" t="0"/>
          <a:stretch/>
        </p:blipFill>
        <p:spPr>
          <a:xfrm>
            <a:off x="841248" y="2516777"/>
            <a:ext cx="6236208" cy="3660185"/>
          </a:xfrm>
          <a:prstGeom prst="rect">
            <a:avLst/>
          </a:prstGeom>
          <a:noFill/>
          <a:ln>
            <a:noFill/>
          </a:ln>
        </p:spPr>
      </p:pic>
      <p:sp>
        <p:nvSpPr>
          <p:cNvPr id="534" name="Google Shape;534;p33"/>
          <p:cNvSpPr txBox="1"/>
          <p:nvPr>
            <p:ph idx="1" type="body"/>
          </p:nvPr>
        </p:nvSpPr>
        <p:spPr>
          <a:xfrm>
            <a:off x="7546848" y="2516777"/>
            <a:ext cx="3803904" cy="366018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t>Architecture:</a:t>
            </a:r>
            <a:endParaRPr/>
          </a:p>
          <a:p>
            <a:pPr indent="-228600" lvl="0" marL="228600" rtl="0" algn="l">
              <a:lnSpc>
                <a:spcPct val="90000"/>
              </a:lnSpc>
              <a:spcBef>
                <a:spcPts val="1000"/>
              </a:spcBef>
              <a:spcAft>
                <a:spcPts val="0"/>
              </a:spcAft>
              <a:buClr>
                <a:schemeClr val="dk1"/>
              </a:buClr>
              <a:buSzPts val="2000"/>
              <a:buChar char="•"/>
            </a:pPr>
            <a:r>
              <a:rPr b="1" lang="en-US" sz="2000"/>
              <a:t>Input</a:t>
            </a:r>
            <a:r>
              <a:rPr lang="en-US" sz="2000"/>
              <a:t> Layer</a:t>
            </a:r>
            <a:endParaRPr/>
          </a:p>
          <a:p>
            <a:pPr indent="-228600" lvl="0" marL="228600" rtl="0" algn="l">
              <a:lnSpc>
                <a:spcPct val="90000"/>
              </a:lnSpc>
              <a:spcBef>
                <a:spcPts val="1000"/>
              </a:spcBef>
              <a:spcAft>
                <a:spcPts val="0"/>
              </a:spcAft>
              <a:buClr>
                <a:schemeClr val="dk1"/>
              </a:buClr>
              <a:buSzPts val="2000"/>
              <a:buChar char="•"/>
            </a:pPr>
            <a:r>
              <a:rPr b="1" lang="en-US" sz="2000"/>
              <a:t>Hidden</a:t>
            </a:r>
            <a:r>
              <a:rPr lang="en-US" sz="2000"/>
              <a:t> Layers </a:t>
            </a:r>
            <a:endParaRPr/>
          </a:p>
          <a:p>
            <a:pPr indent="-228600" lvl="0" marL="228600" rtl="0" algn="l">
              <a:lnSpc>
                <a:spcPct val="90000"/>
              </a:lnSpc>
              <a:spcBef>
                <a:spcPts val="1000"/>
              </a:spcBef>
              <a:spcAft>
                <a:spcPts val="0"/>
              </a:spcAft>
              <a:buClr>
                <a:schemeClr val="dk1"/>
              </a:buClr>
              <a:buSzPts val="2000"/>
              <a:buChar char="•"/>
            </a:pPr>
            <a:r>
              <a:rPr b="1" lang="en-US" sz="2000"/>
              <a:t>Output</a:t>
            </a:r>
            <a:r>
              <a:rPr lang="en-US" sz="2000"/>
              <a:t> Layer</a:t>
            </a:r>
            <a:endParaRPr/>
          </a:p>
          <a:p>
            <a:pPr indent="-228600" lvl="0" marL="228600" rtl="0" algn="l">
              <a:lnSpc>
                <a:spcPct val="90000"/>
              </a:lnSpc>
              <a:spcBef>
                <a:spcPts val="1000"/>
              </a:spcBef>
              <a:spcAft>
                <a:spcPts val="0"/>
              </a:spcAft>
              <a:buClr>
                <a:schemeClr val="dk1"/>
              </a:buClr>
              <a:buSzPts val="2000"/>
              <a:buChar char="•"/>
            </a:pPr>
            <a:r>
              <a:rPr lang="en-US" sz="2000"/>
              <a:t>One Direction Flow</a:t>
            </a:r>
            <a:endParaRPr/>
          </a:p>
          <a:p>
            <a:pPr indent="0" lvl="0" marL="0" rtl="0" algn="l">
              <a:lnSpc>
                <a:spcPct val="90000"/>
              </a:lnSpc>
              <a:spcBef>
                <a:spcPts val="1000"/>
              </a:spcBef>
              <a:spcAft>
                <a:spcPts val="0"/>
              </a:spcAft>
              <a:buClr>
                <a:schemeClr val="dk1"/>
              </a:buClr>
              <a:buSzPts val="1500"/>
              <a:buNone/>
            </a:pPr>
            <a:r>
              <a:t/>
            </a:r>
            <a:endParaRPr sz="1500"/>
          </a:p>
          <a:p>
            <a:pPr indent="0" lvl="0" marL="0" rtl="0" algn="l">
              <a:lnSpc>
                <a:spcPct val="90000"/>
              </a:lnSpc>
              <a:spcBef>
                <a:spcPts val="1000"/>
              </a:spcBef>
              <a:spcAft>
                <a:spcPts val="0"/>
              </a:spcAft>
              <a:buClr>
                <a:schemeClr val="dk1"/>
              </a:buClr>
              <a:buSzPts val="1500"/>
              <a:buNone/>
            </a:pPr>
            <a:r>
              <a:rPr lang="en-US" sz="1500"/>
              <a:t>Deep Neural Networks = Many Hidden Layers</a:t>
            </a:r>
            <a:endParaRPr/>
          </a:p>
          <a:p>
            <a:pPr indent="0" lvl="0" marL="0" rtl="0" algn="l">
              <a:lnSpc>
                <a:spcPct val="90000"/>
              </a:lnSpc>
              <a:spcBef>
                <a:spcPts val="1000"/>
              </a:spcBef>
              <a:spcAft>
                <a:spcPts val="0"/>
              </a:spcAft>
              <a:buClr>
                <a:schemeClr val="dk1"/>
              </a:buClr>
              <a:buSzPts val="1500"/>
              <a:buNone/>
            </a:pPr>
            <a:r>
              <a:rPr b="1" lang="en-US" sz="1500"/>
              <a:t>Two Red Flags</a:t>
            </a:r>
            <a:r>
              <a:rPr lang="en-US" sz="1500"/>
              <a:t> for </a:t>
            </a:r>
            <a:r>
              <a:rPr b="1" lang="en-US" sz="1500"/>
              <a:t>Generalization</a:t>
            </a:r>
            <a:r>
              <a:rPr lang="en-US" sz="1500"/>
              <a:t> and </a:t>
            </a:r>
            <a:r>
              <a:rPr b="1" lang="en-US" sz="1500"/>
              <a:t>Optimization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Applying SGD</a:t>
            </a:r>
            <a:endParaRPr/>
          </a:p>
        </p:txBody>
      </p:sp>
      <p:sp>
        <p:nvSpPr>
          <p:cNvPr id="540" name="Google Shape;540;p34"/>
          <p:cNvSpPr txBox="1"/>
          <p:nvPr>
            <p:ph idx="1" type="body"/>
          </p:nvPr>
        </p:nvSpPr>
        <p:spPr>
          <a:xfrm>
            <a:off x="838199" y="1825625"/>
            <a:ext cx="11116733"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en-US" sz="2400"/>
              <a:t>Problem Statement: </a:t>
            </a:r>
            <a:endParaRPr/>
          </a:p>
          <a:p>
            <a:pPr indent="-228600" lvl="0" marL="228600" rtl="0" algn="l">
              <a:lnSpc>
                <a:spcPct val="90000"/>
              </a:lnSpc>
              <a:spcBef>
                <a:spcPts val="1000"/>
              </a:spcBef>
              <a:spcAft>
                <a:spcPts val="0"/>
              </a:spcAft>
              <a:buClr>
                <a:schemeClr val="dk1"/>
              </a:buClr>
              <a:buSzPts val="2000"/>
              <a:buChar char="•"/>
            </a:pPr>
            <a:r>
              <a:rPr lang="en-US" sz="2000"/>
              <a:t>SGD Iteration:                                                                 where                                  and</a:t>
            </a:r>
            <a:endParaRPr b="1" sz="2000"/>
          </a:p>
          <a:p>
            <a:pPr indent="-228600" lvl="0" marL="228600" rtl="0" algn="l">
              <a:lnSpc>
                <a:spcPct val="90000"/>
              </a:lnSpc>
              <a:spcBef>
                <a:spcPts val="1000"/>
              </a:spcBef>
              <a:spcAft>
                <a:spcPts val="0"/>
              </a:spcAft>
              <a:buClr>
                <a:schemeClr val="dk1"/>
              </a:buClr>
              <a:buSzPts val="2000"/>
              <a:buChar char="•"/>
            </a:pPr>
            <a:r>
              <a:rPr lang="en-US" sz="2000"/>
              <a:t>Compute </a:t>
            </a:r>
            <a:r>
              <a:rPr i="1" lang="en-US" sz="2000"/>
              <a:t>h</a:t>
            </a:r>
            <a:r>
              <a:rPr lang="en-US" sz="2000"/>
              <a:t>(</a:t>
            </a:r>
            <a:r>
              <a:rPr b="1" lang="en-US" sz="2000"/>
              <a:t>x</a:t>
            </a:r>
            <a:r>
              <a:rPr lang="en-US" sz="2000"/>
              <a:t>) from known </a:t>
            </a:r>
            <a:r>
              <a:rPr b="1" lang="en-US" sz="2000"/>
              <a:t>w, </a:t>
            </a:r>
            <a:r>
              <a:rPr lang="en-US" sz="2000"/>
              <a:t>forward propagation</a:t>
            </a:r>
            <a:endParaRPr/>
          </a:p>
          <a:p>
            <a:pPr indent="-228600" lvl="0" marL="228600" rtl="0" algn="l">
              <a:lnSpc>
                <a:spcPct val="90000"/>
              </a:lnSpc>
              <a:spcBef>
                <a:spcPts val="1000"/>
              </a:spcBef>
              <a:spcAft>
                <a:spcPts val="0"/>
              </a:spcAft>
              <a:buClr>
                <a:schemeClr val="dk1"/>
              </a:buClr>
              <a:buSzPts val="2000"/>
              <a:buChar char="•"/>
            </a:pPr>
            <a:r>
              <a:rPr lang="en-US" sz="2000"/>
              <a:t>To compute </a:t>
            </a:r>
            <a:r>
              <a:rPr b="1" lang="en-US" sz="2000"/>
              <a:t>e</a:t>
            </a:r>
            <a:r>
              <a:rPr lang="en-US" sz="2000"/>
              <a:t> we need </a:t>
            </a:r>
            <a:r>
              <a:rPr i="1" lang="en-US" sz="2000"/>
              <a:t>h</a:t>
            </a:r>
            <a:r>
              <a:rPr lang="en-US" sz="2000"/>
              <a:t>(</a:t>
            </a:r>
            <a:r>
              <a:rPr b="1" lang="en-US" sz="2000"/>
              <a:t>x</a:t>
            </a:r>
            <a:r>
              <a:rPr lang="en-US" sz="2000"/>
              <a:t>) and </a:t>
            </a:r>
            <a:r>
              <a:rPr b="1" lang="en-US" sz="2000"/>
              <a:t>w</a:t>
            </a:r>
            <a:endParaRPr/>
          </a:p>
          <a:p>
            <a:pPr indent="-228600" lvl="0" marL="228600" rtl="0" algn="l">
              <a:lnSpc>
                <a:spcPct val="90000"/>
              </a:lnSpc>
              <a:spcBef>
                <a:spcPts val="1000"/>
              </a:spcBef>
              <a:spcAft>
                <a:spcPts val="0"/>
              </a:spcAft>
              <a:buClr>
                <a:schemeClr val="dk1"/>
              </a:buClr>
              <a:buSzPts val="2000"/>
              <a:buChar char="•"/>
            </a:pPr>
            <a:r>
              <a:rPr lang="en-US" sz="2000"/>
              <a:t>To apply SGD we need to know </a:t>
            </a:r>
            <a:r>
              <a:rPr b="1" lang="en-US" sz="2000"/>
              <a:t>how to compute gradient </a:t>
            </a:r>
            <a:r>
              <a:rPr lang="en-US" sz="2000"/>
              <a:t>of </a:t>
            </a:r>
            <a:r>
              <a:rPr b="1" lang="en-US" sz="2000"/>
              <a:t>e</a:t>
            </a:r>
            <a:r>
              <a:rPr lang="en-US" sz="2000"/>
              <a:t> efficiently </a:t>
            </a:r>
            <a:endParaRPr/>
          </a:p>
          <a:p>
            <a:pPr indent="-101600" lvl="0" marL="228600" rtl="0" algn="l">
              <a:lnSpc>
                <a:spcPct val="90000"/>
              </a:lnSpc>
              <a:spcBef>
                <a:spcPts val="1000"/>
              </a:spcBef>
              <a:spcAft>
                <a:spcPts val="0"/>
              </a:spcAft>
              <a:buClr>
                <a:schemeClr val="dk1"/>
              </a:buClr>
              <a:buSzPts val="2000"/>
              <a:buNone/>
            </a:pPr>
            <a:r>
              <a:t/>
            </a:r>
            <a:endParaRPr b="1" sz="2000"/>
          </a:p>
          <a:p>
            <a:pPr indent="0" lvl="0" marL="0" rtl="0" algn="l">
              <a:lnSpc>
                <a:spcPct val="90000"/>
              </a:lnSpc>
              <a:spcBef>
                <a:spcPts val="1000"/>
              </a:spcBef>
              <a:spcAft>
                <a:spcPts val="0"/>
              </a:spcAft>
              <a:buClr>
                <a:schemeClr val="dk1"/>
              </a:buClr>
              <a:buSzPts val="2400"/>
              <a:buNone/>
            </a:pPr>
            <a:r>
              <a:rPr b="1" lang="en-US" sz="2400"/>
              <a:t>What You Have to Know </a:t>
            </a:r>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t>Formal Notation</a:t>
            </a:r>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t>Forward Propagation</a:t>
            </a:r>
            <a:endParaRPr/>
          </a:p>
          <a:p>
            <a:pPr indent="-457200" lvl="0" marL="457200" rtl="0" algn="l">
              <a:lnSpc>
                <a:spcPct val="90000"/>
              </a:lnSpc>
              <a:spcBef>
                <a:spcPts val="1000"/>
              </a:spcBef>
              <a:spcAft>
                <a:spcPts val="0"/>
              </a:spcAft>
              <a:buClr>
                <a:schemeClr val="dk1"/>
              </a:buClr>
              <a:buSzPts val="2000"/>
              <a:buFont typeface="Calibri"/>
              <a:buAutoNum type="arabicPeriod"/>
            </a:pPr>
            <a:r>
              <a:rPr lang="en-US" sz="2000"/>
              <a:t>Back Propagation</a:t>
            </a:r>
            <a:endParaRPr/>
          </a:p>
          <a:p>
            <a:pPr indent="0" lvl="0" marL="0" rtl="0" algn="l">
              <a:lnSpc>
                <a:spcPct val="90000"/>
              </a:lnSpc>
              <a:spcBef>
                <a:spcPts val="1000"/>
              </a:spcBef>
              <a:spcAft>
                <a:spcPts val="0"/>
              </a:spcAft>
              <a:buClr>
                <a:schemeClr val="dk1"/>
              </a:buClr>
              <a:buSzPts val="2000"/>
              <a:buNone/>
            </a:pPr>
            <a:r>
              <a:t/>
            </a:r>
            <a:endParaRPr b="1" sz="2000"/>
          </a:p>
          <a:p>
            <a:pPr indent="-101600" lvl="0" marL="22860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a:p>
            <a:pPr indent="-101600" lvl="0" marL="228600" rtl="0" algn="l">
              <a:lnSpc>
                <a:spcPct val="90000"/>
              </a:lnSpc>
              <a:spcBef>
                <a:spcPts val="1000"/>
              </a:spcBef>
              <a:spcAft>
                <a:spcPts val="0"/>
              </a:spcAft>
              <a:buClr>
                <a:schemeClr val="dk1"/>
              </a:buClr>
              <a:buSzPts val="2000"/>
              <a:buNone/>
            </a:pPr>
            <a:r>
              <a:t/>
            </a:r>
            <a:endParaRPr b="1" sz="2000"/>
          </a:p>
        </p:txBody>
      </p:sp>
      <p:pic>
        <p:nvPicPr>
          <p:cNvPr id="541" name="Google Shape;541;p34"/>
          <p:cNvPicPr preferRelativeResize="0"/>
          <p:nvPr/>
        </p:nvPicPr>
        <p:blipFill rotWithShape="1">
          <a:blip r:embed="rId3">
            <a:alphaModFix/>
          </a:blip>
          <a:srcRect b="0" l="0" r="0" t="0"/>
          <a:stretch/>
        </p:blipFill>
        <p:spPr>
          <a:xfrm>
            <a:off x="2861733" y="2287058"/>
            <a:ext cx="3285067" cy="327621"/>
          </a:xfrm>
          <a:prstGeom prst="rect">
            <a:avLst/>
          </a:prstGeom>
          <a:noFill/>
          <a:ln>
            <a:noFill/>
          </a:ln>
        </p:spPr>
      </p:pic>
      <p:pic>
        <p:nvPicPr>
          <p:cNvPr id="542" name="Google Shape;542;p34"/>
          <p:cNvPicPr preferRelativeResize="0"/>
          <p:nvPr/>
        </p:nvPicPr>
        <p:blipFill rotWithShape="1">
          <a:blip r:embed="rId4">
            <a:alphaModFix/>
          </a:blip>
          <a:srcRect b="0" l="0" r="0" t="0"/>
          <a:stretch/>
        </p:blipFill>
        <p:spPr>
          <a:xfrm>
            <a:off x="7078133" y="2135596"/>
            <a:ext cx="1667934" cy="668643"/>
          </a:xfrm>
          <a:prstGeom prst="rect">
            <a:avLst/>
          </a:prstGeom>
          <a:noFill/>
          <a:ln>
            <a:noFill/>
          </a:ln>
        </p:spPr>
      </p:pic>
      <p:pic>
        <p:nvPicPr>
          <p:cNvPr id="543" name="Google Shape;543;p34"/>
          <p:cNvPicPr preferRelativeResize="0"/>
          <p:nvPr/>
        </p:nvPicPr>
        <p:blipFill rotWithShape="1">
          <a:blip r:embed="rId5">
            <a:alphaModFix/>
          </a:blip>
          <a:srcRect b="0" l="0" r="0" t="0"/>
          <a:stretch/>
        </p:blipFill>
        <p:spPr>
          <a:xfrm>
            <a:off x="9472326" y="2309108"/>
            <a:ext cx="1901461" cy="28652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547" name="Shape 547"/>
        <p:cNvGrpSpPr/>
        <p:nvPr/>
      </p:nvGrpSpPr>
      <p:grpSpPr>
        <a:xfrm>
          <a:off x="0" y="0"/>
          <a:ext cx="0" cy="0"/>
          <a:chOff x="0" y="0"/>
          <a:chExt cx="0" cy="0"/>
        </a:xfrm>
      </p:grpSpPr>
      <p:sp>
        <p:nvSpPr>
          <p:cNvPr id="548" name="Google Shape;548;p35"/>
          <p:cNvSpPr txBox="1"/>
          <p:nvPr>
            <p:ph type="title"/>
          </p:nvPr>
        </p:nvSpPr>
        <p:spPr>
          <a:xfrm>
            <a:off x="6598104" y="1396289"/>
            <a:ext cx="503478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t>Formal Notation</a:t>
            </a:r>
            <a:endParaRPr/>
          </a:p>
        </p:txBody>
      </p:sp>
      <p:sp>
        <p:nvSpPr>
          <p:cNvPr id="549" name="Google Shape;549;p35"/>
          <p:cNvSpPr/>
          <p:nvPr/>
        </p:nvSpPr>
        <p:spPr>
          <a:xfrm flipH="1">
            <a:off x="0" y="0"/>
            <a:ext cx="6172782" cy="6858000"/>
          </a:xfrm>
          <a:custGeom>
            <a:rect b="b" l="l" r="r" t="t"/>
            <a:pathLst>
              <a:path extrusionOk="0" h="6858000" w="6172782">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0" name="Google Shape;550;p35"/>
          <p:cNvSpPr/>
          <p:nvPr/>
        </p:nvSpPr>
        <p:spPr>
          <a:xfrm flipH="1">
            <a:off x="0" y="0"/>
            <a:ext cx="6024154" cy="6858000"/>
          </a:xfrm>
          <a:custGeom>
            <a:rect b="b" l="l" r="r" t="t"/>
            <a:pathLst>
              <a:path extrusionOk="0" h="6858000" w="6024154">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551" name="Google Shape;551;p35"/>
          <p:cNvPicPr preferRelativeResize="0"/>
          <p:nvPr/>
        </p:nvPicPr>
        <p:blipFill rotWithShape="1">
          <a:blip r:embed="rId3">
            <a:alphaModFix/>
          </a:blip>
          <a:srcRect b="0" l="0" r="0" t="0"/>
          <a:stretch/>
        </p:blipFill>
        <p:spPr>
          <a:xfrm>
            <a:off x="429767" y="705026"/>
            <a:ext cx="4856199" cy="2161007"/>
          </a:xfrm>
          <a:prstGeom prst="rect">
            <a:avLst/>
          </a:prstGeom>
          <a:noFill/>
          <a:ln>
            <a:noFill/>
          </a:ln>
        </p:spPr>
      </p:pic>
      <p:pic>
        <p:nvPicPr>
          <p:cNvPr id="552" name="Google Shape;552;p35"/>
          <p:cNvPicPr preferRelativeResize="0"/>
          <p:nvPr/>
        </p:nvPicPr>
        <p:blipFill rotWithShape="1">
          <a:blip r:embed="rId4">
            <a:alphaModFix/>
          </a:blip>
          <a:srcRect b="0" l="0" r="0" t="0"/>
          <a:stretch/>
        </p:blipFill>
        <p:spPr>
          <a:xfrm>
            <a:off x="429767" y="3142514"/>
            <a:ext cx="3503409" cy="2329766"/>
          </a:xfrm>
          <a:prstGeom prst="rect">
            <a:avLst/>
          </a:prstGeom>
          <a:noFill/>
          <a:ln>
            <a:noFill/>
          </a:ln>
        </p:spPr>
      </p:pic>
      <p:sp>
        <p:nvSpPr>
          <p:cNvPr id="553" name="Google Shape;553;p35"/>
          <p:cNvSpPr txBox="1"/>
          <p:nvPr>
            <p:ph idx="1" type="body"/>
          </p:nvPr>
        </p:nvSpPr>
        <p:spPr>
          <a:xfrm>
            <a:off x="6602549" y="2871982"/>
            <a:ext cx="5034784" cy="318168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b="1" lang="en-US" sz="1800"/>
              <a:t>Conventions:</a:t>
            </a:r>
            <a:endParaRPr/>
          </a:p>
          <a:p>
            <a:pPr indent="-228600" lvl="0" marL="228600" rtl="0" algn="l">
              <a:lnSpc>
                <a:spcPct val="90000"/>
              </a:lnSpc>
              <a:spcBef>
                <a:spcPts val="1000"/>
              </a:spcBef>
              <a:spcAft>
                <a:spcPts val="0"/>
              </a:spcAft>
              <a:buClr>
                <a:schemeClr val="lt1"/>
              </a:buClr>
              <a:buSzPts val="1800"/>
              <a:buChar char="•"/>
            </a:pPr>
            <a:r>
              <a:rPr lang="en-US" sz="1800"/>
              <a:t>Layers labeled by </a:t>
            </a:r>
            <a:r>
              <a:rPr i="1" lang="en-US" sz="1800"/>
              <a:t>l</a:t>
            </a:r>
            <a:endParaRPr/>
          </a:p>
          <a:p>
            <a:pPr indent="-228600" lvl="0" marL="228600" rtl="0" algn="l">
              <a:lnSpc>
                <a:spcPct val="90000"/>
              </a:lnSpc>
              <a:spcBef>
                <a:spcPts val="1000"/>
              </a:spcBef>
              <a:spcAft>
                <a:spcPts val="0"/>
              </a:spcAft>
              <a:buClr>
                <a:schemeClr val="lt1"/>
              </a:buClr>
              <a:buSzPts val="1800"/>
              <a:buChar char="•"/>
            </a:pPr>
            <a:r>
              <a:rPr i="1" lang="en-US" sz="1800"/>
              <a:t>l = 0 </a:t>
            </a:r>
            <a:r>
              <a:rPr lang="en-US" sz="1800"/>
              <a:t>is input</a:t>
            </a:r>
            <a:endParaRPr/>
          </a:p>
          <a:p>
            <a:pPr indent="-228600" lvl="0" marL="228600" rtl="0" algn="l">
              <a:lnSpc>
                <a:spcPct val="90000"/>
              </a:lnSpc>
              <a:spcBef>
                <a:spcPts val="1000"/>
              </a:spcBef>
              <a:spcAft>
                <a:spcPts val="0"/>
              </a:spcAft>
              <a:buClr>
                <a:schemeClr val="lt1"/>
              </a:buClr>
              <a:buSzPts val="1800"/>
              <a:buChar char="•"/>
            </a:pPr>
            <a:r>
              <a:rPr i="1" lang="en-US" sz="1800"/>
              <a:t>l = L </a:t>
            </a:r>
            <a:r>
              <a:rPr lang="en-US" sz="1800"/>
              <a:t>is output</a:t>
            </a:r>
            <a:endParaRPr/>
          </a:p>
          <a:p>
            <a:pPr indent="-228600" lvl="0" marL="228600" rtl="0" algn="l">
              <a:lnSpc>
                <a:spcPct val="90000"/>
              </a:lnSpc>
              <a:spcBef>
                <a:spcPts val="1000"/>
              </a:spcBef>
              <a:spcAft>
                <a:spcPts val="0"/>
              </a:spcAft>
              <a:buClr>
                <a:schemeClr val="lt1"/>
              </a:buClr>
              <a:buSzPts val="1800"/>
              <a:buChar char="•"/>
            </a:pPr>
            <a:r>
              <a:rPr i="1" lang="en-US" sz="1800"/>
              <a:t>L</a:t>
            </a:r>
            <a:r>
              <a:rPr lang="en-US" sz="1800"/>
              <a:t> = number of layers</a:t>
            </a:r>
            <a:endParaRPr/>
          </a:p>
          <a:p>
            <a:pPr indent="-228600" lvl="0" marL="228600" rtl="0" algn="l">
              <a:lnSpc>
                <a:spcPct val="90000"/>
              </a:lnSpc>
              <a:spcBef>
                <a:spcPts val="1000"/>
              </a:spcBef>
              <a:spcAft>
                <a:spcPts val="0"/>
              </a:spcAft>
              <a:buClr>
                <a:schemeClr val="lt1"/>
              </a:buClr>
              <a:buSzPts val="1800"/>
              <a:buChar char="•"/>
            </a:pPr>
            <a:r>
              <a:rPr lang="en-US" sz="1800"/>
              <a:t>Each layer </a:t>
            </a:r>
            <a:r>
              <a:rPr i="1" lang="en-US" sz="1800"/>
              <a:t>l</a:t>
            </a:r>
            <a:r>
              <a:rPr lang="en-US" sz="1800"/>
              <a:t> has dimension </a:t>
            </a:r>
            <a:r>
              <a:rPr i="1" lang="en-US" sz="1800"/>
              <a:t>d</a:t>
            </a:r>
            <a:endParaRPr/>
          </a:p>
          <a:p>
            <a:pPr indent="-228600" lvl="0" marL="228600" rtl="0" algn="l">
              <a:lnSpc>
                <a:spcPct val="90000"/>
              </a:lnSpc>
              <a:spcBef>
                <a:spcPts val="1000"/>
              </a:spcBef>
              <a:spcAft>
                <a:spcPts val="0"/>
              </a:spcAft>
              <a:buClr>
                <a:schemeClr val="lt1"/>
              </a:buClr>
              <a:buSzPts val="1800"/>
              <a:buChar char="•"/>
            </a:pPr>
            <a:r>
              <a:rPr lang="en-US" sz="1800"/>
              <a:t>Arrow represent weight</a:t>
            </a:r>
            <a:endParaRPr/>
          </a:p>
        </p:txBody>
      </p:sp>
      <p:sp>
        <p:nvSpPr>
          <p:cNvPr id="554" name="Google Shape;554;p35"/>
          <p:cNvSpPr txBox="1"/>
          <p:nvPr/>
        </p:nvSpPr>
        <p:spPr>
          <a:xfrm>
            <a:off x="5706533" y="5729819"/>
            <a:ext cx="60748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After we fix the weights, we have specified a particular neural network hypothesis </a:t>
            </a:r>
            <a:r>
              <a:rPr i="1" lang="en-US" sz="1800">
                <a:solidFill>
                  <a:schemeClr val="lt1"/>
                </a:solidFill>
                <a:latin typeface="Calibri"/>
                <a:ea typeface="Calibri"/>
                <a:cs typeface="Calibri"/>
                <a:sym typeface="Calibri"/>
              </a:rPr>
              <a:t>h</a:t>
            </a:r>
            <a:r>
              <a:rPr lang="en-US" sz="1800">
                <a:solidFill>
                  <a:schemeClr val="lt1"/>
                </a:solidFill>
                <a:latin typeface="Calibri"/>
                <a:ea typeface="Calibri"/>
                <a:cs typeface="Calibri"/>
                <a:sym typeface="Calibri"/>
              </a:rPr>
              <a:t>(</a:t>
            </a:r>
            <a:r>
              <a:rPr b="1" lang="en-US" sz="1800">
                <a:solidFill>
                  <a:schemeClr val="lt1"/>
                </a:solidFill>
                <a:latin typeface="Calibri"/>
                <a:ea typeface="Calibri"/>
                <a:cs typeface="Calibri"/>
                <a:sym typeface="Calibri"/>
              </a:rPr>
              <a:t>x</a:t>
            </a:r>
            <a:r>
              <a:rPr lang="en-US" sz="1800">
                <a:solidFill>
                  <a:schemeClr val="lt1"/>
                </a:solidFill>
                <a:latin typeface="Calibri"/>
                <a:ea typeface="Calibri"/>
                <a:cs typeface="Calibri"/>
                <a:sym typeface="Calibri"/>
              </a:rPr>
              <a:t>, </a:t>
            </a:r>
            <a:r>
              <a:rPr b="1" lang="en-US" sz="1800">
                <a:solidFill>
                  <a:schemeClr val="lt1"/>
                </a:solidFill>
                <a:latin typeface="Calibri"/>
                <a:ea typeface="Calibri"/>
                <a:cs typeface="Calibri"/>
                <a:sym typeface="Calibri"/>
              </a:rPr>
              <a:t>w</a:t>
            </a: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Forward Propagation</a:t>
            </a:r>
            <a:endParaRPr/>
          </a:p>
        </p:txBody>
      </p:sp>
      <p:sp>
        <p:nvSpPr>
          <p:cNvPr id="560" name="Google Shape;560;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Hypothesis </a:t>
            </a:r>
            <a:r>
              <a:rPr i="1" lang="en-US"/>
              <a:t>h</a:t>
            </a:r>
            <a:r>
              <a:rPr lang="en-US"/>
              <a:t>(</a:t>
            </a:r>
            <a:r>
              <a:rPr b="1" lang="en-US"/>
              <a:t>x</a:t>
            </a:r>
            <a:r>
              <a:rPr lang="en-US"/>
              <a:t>) is computed using </a:t>
            </a:r>
            <a:r>
              <a:rPr i="1" lang="en-US"/>
              <a:t>forward propagation</a:t>
            </a:r>
            <a:endParaRPr/>
          </a:p>
          <a:p>
            <a:pPr indent="0" lvl="0" marL="0" rtl="0" algn="l">
              <a:lnSpc>
                <a:spcPct val="90000"/>
              </a:lnSpc>
              <a:spcBef>
                <a:spcPts val="1000"/>
              </a:spcBef>
              <a:spcAft>
                <a:spcPts val="0"/>
              </a:spcAft>
              <a:buClr>
                <a:schemeClr val="dk1"/>
              </a:buClr>
              <a:buSzPts val="2800"/>
              <a:buNone/>
            </a:pPr>
            <a:r>
              <a:rPr lang="en-US"/>
              <a:t>                                                          </a:t>
            </a:r>
            <a:r>
              <a:rPr b="1" lang="en-US" sz="2400"/>
              <a:t>Compute Weights Matrix:</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                                                          </a:t>
            </a:r>
            <a:r>
              <a:rPr b="1" lang="en-US" sz="2400"/>
              <a:t>Compute Error </a:t>
            </a:r>
            <a:r>
              <a:rPr b="1" i="1" lang="en-US" sz="2400"/>
              <a:t>E</a:t>
            </a:r>
            <a:r>
              <a:rPr b="1" baseline="-25000" lang="en-US" sz="2400"/>
              <a:t>in</a:t>
            </a:r>
            <a:r>
              <a:rPr b="1" lang="en-US" sz="2400"/>
              <a:t>(w): </a:t>
            </a:r>
            <a:endParaRPr/>
          </a:p>
          <a:p>
            <a:pPr indent="0" lvl="0" marL="0" rtl="0" algn="l">
              <a:lnSpc>
                <a:spcPct val="90000"/>
              </a:lnSpc>
              <a:spcBef>
                <a:spcPts val="1000"/>
              </a:spcBef>
              <a:spcAft>
                <a:spcPts val="0"/>
              </a:spcAft>
              <a:buClr>
                <a:schemeClr val="dk1"/>
              </a:buClr>
              <a:buSzPts val="2400"/>
              <a:buNone/>
            </a:pPr>
            <a:r>
              <a:rPr b="1" lang="en-US" sz="2400"/>
              <a:t>  </a:t>
            </a:r>
            <a:endParaRPr b="1"/>
          </a:p>
          <a:p>
            <a:pPr indent="-50800" lvl="0" marL="228600" rtl="0" algn="l">
              <a:lnSpc>
                <a:spcPct val="90000"/>
              </a:lnSpc>
              <a:spcBef>
                <a:spcPts val="1000"/>
              </a:spcBef>
              <a:spcAft>
                <a:spcPts val="0"/>
              </a:spcAft>
              <a:buClr>
                <a:schemeClr val="dk1"/>
              </a:buClr>
              <a:buSzPts val="2800"/>
              <a:buNone/>
            </a:pPr>
            <a:r>
              <a:t/>
            </a:r>
            <a:endParaRPr/>
          </a:p>
        </p:txBody>
      </p:sp>
      <p:pic>
        <p:nvPicPr>
          <p:cNvPr id="561" name="Google Shape;561;p36"/>
          <p:cNvPicPr preferRelativeResize="0"/>
          <p:nvPr/>
        </p:nvPicPr>
        <p:blipFill rotWithShape="1">
          <a:blip r:embed="rId3">
            <a:alphaModFix/>
          </a:blip>
          <a:srcRect b="0" l="0" r="0" t="0"/>
          <a:stretch/>
        </p:blipFill>
        <p:spPr>
          <a:xfrm>
            <a:off x="6608290" y="4756150"/>
            <a:ext cx="3898772" cy="1736725"/>
          </a:xfrm>
          <a:prstGeom prst="rect">
            <a:avLst/>
          </a:prstGeom>
          <a:noFill/>
          <a:ln>
            <a:noFill/>
          </a:ln>
        </p:spPr>
      </p:pic>
      <p:grpSp>
        <p:nvGrpSpPr>
          <p:cNvPr id="562" name="Google Shape;562;p36"/>
          <p:cNvGrpSpPr/>
          <p:nvPr/>
        </p:nvGrpSpPr>
        <p:grpSpPr>
          <a:xfrm>
            <a:off x="1143000" y="2426263"/>
            <a:ext cx="4171950" cy="4145987"/>
            <a:chOff x="1143000" y="2426263"/>
            <a:chExt cx="4171950" cy="4145987"/>
          </a:xfrm>
        </p:grpSpPr>
        <p:pic>
          <p:nvPicPr>
            <p:cNvPr id="563" name="Google Shape;563;p36"/>
            <p:cNvPicPr preferRelativeResize="0"/>
            <p:nvPr/>
          </p:nvPicPr>
          <p:blipFill rotWithShape="1">
            <a:blip r:embed="rId4">
              <a:alphaModFix/>
            </a:blip>
            <a:srcRect b="0" l="0" r="0" t="0"/>
            <a:stretch/>
          </p:blipFill>
          <p:spPr>
            <a:xfrm>
              <a:off x="1149350" y="2426263"/>
              <a:ext cx="4108450" cy="3885637"/>
            </a:xfrm>
            <a:prstGeom prst="rect">
              <a:avLst/>
            </a:prstGeom>
            <a:noFill/>
            <a:ln>
              <a:noFill/>
            </a:ln>
          </p:spPr>
        </p:pic>
        <p:pic>
          <p:nvPicPr>
            <p:cNvPr id="564" name="Google Shape;564;p36"/>
            <p:cNvPicPr preferRelativeResize="0"/>
            <p:nvPr/>
          </p:nvPicPr>
          <p:blipFill rotWithShape="1">
            <a:blip r:embed="rId5">
              <a:alphaModFix/>
            </a:blip>
            <a:srcRect b="0" l="0" r="0" t="0"/>
            <a:stretch/>
          </p:blipFill>
          <p:spPr>
            <a:xfrm>
              <a:off x="1143000" y="6350000"/>
              <a:ext cx="4171950" cy="222250"/>
            </a:xfrm>
            <a:prstGeom prst="rect">
              <a:avLst/>
            </a:prstGeom>
            <a:noFill/>
            <a:ln>
              <a:noFill/>
            </a:ln>
          </p:spPr>
        </p:pic>
      </p:grpSp>
      <p:grpSp>
        <p:nvGrpSpPr>
          <p:cNvPr id="565" name="Google Shape;565;p36"/>
          <p:cNvGrpSpPr/>
          <p:nvPr/>
        </p:nvGrpSpPr>
        <p:grpSpPr>
          <a:xfrm>
            <a:off x="6671790" y="3004455"/>
            <a:ext cx="3416300" cy="998898"/>
            <a:chOff x="5988050" y="2864644"/>
            <a:chExt cx="3416300" cy="998898"/>
          </a:xfrm>
        </p:grpSpPr>
        <p:pic>
          <p:nvPicPr>
            <p:cNvPr id="566" name="Google Shape;566;p36"/>
            <p:cNvPicPr preferRelativeResize="0"/>
            <p:nvPr/>
          </p:nvPicPr>
          <p:blipFill rotWithShape="1">
            <a:blip r:embed="rId6">
              <a:alphaModFix/>
            </a:blip>
            <a:srcRect b="0" l="0" r="0" t="0"/>
            <a:stretch/>
          </p:blipFill>
          <p:spPr>
            <a:xfrm>
              <a:off x="5988050" y="2864644"/>
              <a:ext cx="3416300" cy="430547"/>
            </a:xfrm>
            <a:prstGeom prst="rect">
              <a:avLst/>
            </a:prstGeom>
            <a:noFill/>
            <a:ln>
              <a:noFill/>
            </a:ln>
          </p:spPr>
        </p:pic>
        <p:pic>
          <p:nvPicPr>
            <p:cNvPr id="567" name="Google Shape;567;p36"/>
            <p:cNvPicPr preferRelativeResize="0"/>
            <p:nvPr/>
          </p:nvPicPr>
          <p:blipFill rotWithShape="1">
            <a:blip r:embed="rId7">
              <a:alphaModFix/>
            </a:blip>
            <a:srcRect b="0" l="0" r="0" t="0"/>
            <a:stretch/>
          </p:blipFill>
          <p:spPr>
            <a:xfrm>
              <a:off x="6026150" y="3334878"/>
              <a:ext cx="2393950" cy="528664"/>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Problem Statement: Compute Gradient</a:t>
            </a:r>
            <a:endParaRPr/>
          </a:p>
        </p:txBody>
      </p:sp>
      <p:sp>
        <p:nvSpPr>
          <p:cNvPr id="573" name="Google Shape;573;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Optimizer Goal</a:t>
            </a:r>
            <a:r>
              <a:rPr lang="en-US"/>
              <a:t>: Minimize </a:t>
            </a:r>
            <a:r>
              <a:rPr i="1" lang="en-US"/>
              <a:t>E</a:t>
            </a:r>
            <a:r>
              <a:rPr baseline="-25000" lang="en-US"/>
              <a:t>in</a:t>
            </a:r>
            <a:r>
              <a:rPr lang="en-US"/>
              <a:t>(</a:t>
            </a:r>
            <a:r>
              <a:rPr b="1" lang="en-US"/>
              <a:t>w</a:t>
            </a:r>
            <a:r>
              <a:rPr lang="en-US"/>
              <a:t>) to obtain learned weights.</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To compute gradient of </a:t>
            </a:r>
            <a:r>
              <a:rPr i="1" lang="en-US"/>
              <a:t>E</a:t>
            </a:r>
            <a:r>
              <a:rPr baseline="-25000" lang="en-US"/>
              <a:t>in</a:t>
            </a:r>
            <a:r>
              <a:rPr lang="en-US"/>
              <a:t> we need:</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b="1"/>
          </a:p>
          <a:p>
            <a:pPr indent="-228600" lvl="0" marL="228600" rtl="0" algn="l">
              <a:lnSpc>
                <a:spcPct val="90000"/>
              </a:lnSpc>
              <a:spcBef>
                <a:spcPts val="1000"/>
              </a:spcBef>
              <a:spcAft>
                <a:spcPts val="0"/>
              </a:spcAft>
              <a:buClr>
                <a:schemeClr val="dk1"/>
              </a:buClr>
              <a:buSzPts val="2800"/>
              <a:buChar char="•"/>
            </a:pPr>
            <a:r>
              <a:rPr b="1" lang="en-US"/>
              <a:t>Complexity</a:t>
            </a:r>
            <a:r>
              <a:rPr lang="en-US"/>
              <a:t>: </a:t>
            </a:r>
            <a:r>
              <a:rPr i="1" lang="en-US"/>
              <a:t>O</a:t>
            </a:r>
            <a:r>
              <a:rPr lang="en-US"/>
              <a:t>(</a:t>
            </a:r>
            <a:r>
              <a:rPr i="1" lang="en-US"/>
              <a:t>Q</a:t>
            </a:r>
            <a:r>
              <a:rPr baseline="30000" lang="en-US"/>
              <a:t>2</a:t>
            </a:r>
            <a:r>
              <a:rPr lang="en-US"/>
              <a:t>) where </a:t>
            </a:r>
            <a:r>
              <a:rPr i="1" lang="en-US"/>
              <a:t>Q</a:t>
            </a:r>
            <a:r>
              <a:rPr lang="en-US"/>
              <a:t> is number of weights. </a:t>
            </a:r>
            <a:endParaRPr/>
          </a:p>
          <a:p>
            <a:pPr indent="-228600" lvl="0" marL="228600" rtl="0" algn="l">
              <a:lnSpc>
                <a:spcPct val="90000"/>
              </a:lnSpc>
              <a:spcBef>
                <a:spcPts val="1000"/>
              </a:spcBef>
              <a:spcAft>
                <a:spcPts val="0"/>
              </a:spcAft>
              <a:buClr>
                <a:schemeClr val="dk1"/>
              </a:buClr>
              <a:buSzPts val="2800"/>
              <a:buChar char="•"/>
            </a:pPr>
            <a:r>
              <a:rPr b="1" lang="en-US"/>
              <a:t>Back Propagation</a:t>
            </a:r>
            <a:r>
              <a:rPr lang="en-US"/>
              <a:t>: Elegant DP algorithm with </a:t>
            </a:r>
            <a:r>
              <a:rPr i="1" lang="en-US"/>
              <a:t>O</a:t>
            </a:r>
            <a:r>
              <a:rPr lang="en-US"/>
              <a:t>(</a:t>
            </a:r>
            <a:r>
              <a:rPr i="1" lang="en-US"/>
              <a:t>Q</a:t>
            </a:r>
            <a:r>
              <a:rPr lang="en-US"/>
              <a:t>).</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574" name="Google Shape;574;p37"/>
          <p:cNvPicPr preferRelativeResize="0"/>
          <p:nvPr/>
        </p:nvPicPr>
        <p:blipFill rotWithShape="1">
          <a:blip r:embed="rId3">
            <a:alphaModFix/>
          </a:blip>
          <a:srcRect b="0" l="0" r="0" t="0"/>
          <a:stretch/>
        </p:blipFill>
        <p:spPr>
          <a:xfrm>
            <a:off x="4718050" y="2279650"/>
            <a:ext cx="2216150" cy="889581"/>
          </a:xfrm>
          <a:prstGeom prst="rect">
            <a:avLst/>
          </a:prstGeom>
          <a:noFill/>
          <a:ln>
            <a:noFill/>
          </a:ln>
        </p:spPr>
      </p:pic>
      <p:pic>
        <p:nvPicPr>
          <p:cNvPr id="575" name="Google Shape;575;p37"/>
          <p:cNvPicPr preferRelativeResize="0"/>
          <p:nvPr/>
        </p:nvPicPr>
        <p:blipFill rotWithShape="1">
          <a:blip r:embed="rId4">
            <a:alphaModFix/>
          </a:blip>
          <a:srcRect b="0" l="0" r="0" t="0"/>
          <a:stretch/>
        </p:blipFill>
        <p:spPr>
          <a:xfrm>
            <a:off x="4622800" y="3858418"/>
            <a:ext cx="2827308" cy="90408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Some Definitions</a:t>
            </a:r>
            <a:endParaRPr/>
          </a:p>
        </p:txBody>
      </p:sp>
      <p:sp>
        <p:nvSpPr>
          <p:cNvPr id="581" name="Google Shape;581;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b="1" lang="en-US" sz="2400"/>
              <a:t>Chain rule</a:t>
            </a:r>
            <a:r>
              <a:rPr lang="en-US" sz="2400"/>
              <a:t> for partial derivatives of layer </a:t>
            </a:r>
            <a:r>
              <a:rPr i="1" lang="en-US" sz="2400"/>
              <a:t>l</a:t>
            </a:r>
            <a:r>
              <a:rPr lang="en-US" sz="2400"/>
              <a:t> using partial derivatives of layer (</a:t>
            </a:r>
            <a:r>
              <a:rPr i="1" lang="en-US" sz="2400"/>
              <a:t>l</a:t>
            </a:r>
            <a:r>
              <a:rPr lang="en-US" sz="2400"/>
              <a:t>+1).</a:t>
            </a:r>
            <a:endParaRPr/>
          </a:p>
          <a:p>
            <a:pPr indent="-228600" lvl="0" marL="228600" rtl="0" algn="l">
              <a:lnSpc>
                <a:spcPct val="90000"/>
              </a:lnSpc>
              <a:spcBef>
                <a:spcPts val="1000"/>
              </a:spcBef>
              <a:spcAft>
                <a:spcPts val="0"/>
              </a:spcAft>
              <a:buClr>
                <a:schemeClr val="dk1"/>
              </a:buClr>
              <a:buSzPts val="2400"/>
              <a:buChar char="•"/>
            </a:pPr>
            <a:r>
              <a:rPr b="1" lang="en-US" sz="2400"/>
              <a:t>Sensitivity vector</a:t>
            </a:r>
            <a:r>
              <a:rPr lang="en-US" sz="2400"/>
              <a:t> </a:t>
            </a:r>
            <a:r>
              <a:rPr b="1" i="1" lang="en-US" sz="2400"/>
              <a:t>δ </a:t>
            </a:r>
            <a:r>
              <a:rPr lang="en-US" sz="2400"/>
              <a:t>for layer </a:t>
            </a:r>
            <a:r>
              <a:rPr i="1" lang="en-US" sz="2400"/>
              <a:t>l</a:t>
            </a:r>
            <a:r>
              <a:rPr lang="en-US" sz="2400"/>
              <a:t> as gradient of error with respect to input signal </a:t>
            </a:r>
            <a:r>
              <a:rPr b="1" i="1" lang="en-US" sz="2400"/>
              <a:t>s:</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Partial derivatives have contributions from two components:</a:t>
            </a:r>
            <a:endParaRPr/>
          </a:p>
          <a:p>
            <a:pPr indent="-228600" lvl="1" marL="685800" rtl="0" algn="l">
              <a:lnSpc>
                <a:spcPct val="90000"/>
              </a:lnSpc>
              <a:spcBef>
                <a:spcPts val="500"/>
              </a:spcBef>
              <a:spcAft>
                <a:spcPts val="0"/>
              </a:spcAft>
              <a:buClr>
                <a:schemeClr val="dk1"/>
              </a:buClr>
              <a:buSzPts val="2000"/>
              <a:buChar char="•"/>
            </a:pPr>
            <a:r>
              <a:rPr lang="en-US" sz="2000"/>
              <a:t>Output vector of the layer from which the weights originate;</a:t>
            </a:r>
            <a:endParaRPr/>
          </a:p>
          <a:p>
            <a:pPr indent="-228600" lvl="1" marL="685800" rtl="0" algn="l">
              <a:lnSpc>
                <a:spcPct val="90000"/>
              </a:lnSpc>
              <a:spcBef>
                <a:spcPts val="500"/>
              </a:spcBef>
              <a:spcAft>
                <a:spcPts val="0"/>
              </a:spcAft>
              <a:buClr>
                <a:schemeClr val="dk1"/>
              </a:buClr>
              <a:buSzPts val="2000"/>
              <a:buChar char="•"/>
            </a:pPr>
            <a:r>
              <a:rPr lang="en-US" sz="2000"/>
              <a:t>Sensitivity vector of the layer into which the weights go;</a:t>
            </a:r>
            <a:endParaRPr/>
          </a:p>
          <a:p>
            <a:pPr indent="-76200" lvl="1" marL="228600" rtl="0" algn="l">
              <a:lnSpc>
                <a:spcPct val="90000"/>
              </a:lnSpc>
              <a:spcBef>
                <a:spcPts val="1000"/>
              </a:spcBef>
              <a:spcAft>
                <a:spcPts val="0"/>
              </a:spcAft>
              <a:buClr>
                <a:schemeClr val="dk1"/>
              </a:buClr>
              <a:buSzPts val="2400"/>
              <a:buNone/>
            </a:pPr>
            <a:r>
              <a:t/>
            </a:r>
            <a:endParaRPr/>
          </a:p>
          <a:p>
            <a:pPr indent="-228600" lvl="1" marL="228600" rtl="0" algn="l">
              <a:lnSpc>
                <a:spcPct val="90000"/>
              </a:lnSpc>
              <a:spcBef>
                <a:spcPts val="1000"/>
              </a:spcBef>
              <a:spcAft>
                <a:spcPts val="0"/>
              </a:spcAft>
              <a:buClr>
                <a:schemeClr val="dk1"/>
              </a:buClr>
              <a:buSzPts val="2400"/>
              <a:buChar char="•"/>
            </a:pPr>
            <a:r>
              <a:rPr lang="en-US"/>
              <a:t>It turns out that the sensitivity vectors can be obtained by running a slightly modified version of the neural network backwards, and hence the name </a:t>
            </a:r>
            <a:r>
              <a:rPr b="1" lang="en-US"/>
              <a:t>back propagation</a:t>
            </a:r>
            <a:r>
              <a:rPr lang="en-US"/>
              <a:t>. </a:t>
            </a:r>
            <a:endParaRPr/>
          </a:p>
          <a:p>
            <a:pPr indent="-76200" lvl="0" marL="228600" rtl="0" algn="l">
              <a:lnSpc>
                <a:spcPct val="90000"/>
              </a:lnSpc>
              <a:spcBef>
                <a:spcPts val="1000"/>
              </a:spcBef>
              <a:spcAft>
                <a:spcPts val="0"/>
              </a:spcAft>
              <a:buClr>
                <a:schemeClr val="dk1"/>
              </a:buClr>
              <a:buSzPts val="2400"/>
              <a:buNone/>
            </a:pPr>
            <a:r>
              <a:t/>
            </a:r>
            <a:endParaRPr sz="2400"/>
          </a:p>
          <a:p>
            <a:pPr indent="0" lvl="1" marL="457200" rtl="0" algn="l">
              <a:lnSpc>
                <a:spcPct val="90000"/>
              </a:lnSpc>
              <a:spcBef>
                <a:spcPts val="500"/>
              </a:spcBef>
              <a:spcAft>
                <a:spcPts val="0"/>
              </a:spcAft>
              <a:buClr>
                <a:schemeClr val="dk1"/>
              </a:buClr>
              <a:buSzPts val="2000"/>
              <a:buNone/>
            </a:pPr>
            <a:r>
              <a:t/>
            </a:r>
            <a:endParaRPr sz="2000"/>
          </a:p>
          <a:p>
            <a:pPr indent="-101600" lvl="1" marL="685800" rtl="0" algn="l">
              <a:lnSpc>
                <a:spcPct val="90000"/>
              </a:lnSpc>
              <a:spcBef>
                <a:spcPts val="500"/>
              </a:spcBef>
              <a:spcAft>
                <a:spcPts val="0"/>
              </a:spcAft>
              <a:buClr>
                <a:schemeClr val="dk1"/>
              </a:buClr>
              <a:buSzPts val="2000"/>
              <a:buNone/>
            </a:pPr>
            <a:r>
              <a:t/>
            </a:r>
            <a:endParaRPr sz="2000"/>
          </a:p>
        </p:txBody>
      </p:sp>
      <p:pic>
        <p:nvPicPr>
          <p:cNvPr id="582" name="Google Shape;582;p38"/>
          <p:cNvPicPr preferRelativeResize="0"/>
          <p:nvPr/>
        </p:nvPicPr>
        <p:blipFill rotWithShape="1">
          <a:blip r:embed="rId3">
            <a:alphaModFix/>
          </a:blip>
          <a:srcRect b="0" l="0" r="0" t="0"/>
          <a:stretch/>
        </p:blipFill>
        <p:spPr>
          <a:xfrm>
            <a:off x="1543050" y="2748756"/>
            <a:ext cx="1428750" cy="654844"/>
          </a:xfrm>
          <a:prstGeom prst="rect">
            <a:avLst/>
          </a:prstGeom>
          <a:noFill/>
          <a:ln>
            <a:noFill/>
          </a:ln>
        </p:spPr>
      </p:pic>
      <p:pic>
        <p:nvPicPr>
          <p:cNvPr id="583" name="Google Shape;583;p38"/>
          <p:cNvPicPr preferRelativeResize="0"/>
          <p:nvPr/>
        </p:nvPicPr>
        <p:blipFill rotWithShape="1">
          <a:blip r:embed="rId4">
            <a:alphaModFix/>
          </a:blip>
          <a:srcRect b="0" l="0" r="0" t="0"/>
          <a:stretch/>
        </p:blipFill>
        <p:spPr>
          <a:xfrm>
            <a:off x="3676650" y="2767806"/>
            <a:ext cx="2108200" cy="63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Essence of Back Propagation</a:t>
            </a:r>
            <a:endParaRPr/>
          </a:p>
        </p:txBody>
      </p:sp>
      <p:sp>
        <p:nvSpPr>
          <p:cNvPr id="590" name="Google Shape;590;p39"/>
          <p:cNvSpPr txBox="1"/>
          <p:nvPr>
            <p:ph idx="1" type="body"/>
          </p:nvPr>
        </p:nvSpPr>
        <p:spPr>
          <a:xfrm>
            <a:off x="838200" y="1825625"/>
            <a:ext cx="10515600" cy="19970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In forward propagation, each layer outputs the vector </a:t>
            </a:r>
            <a:r>
              <a:rPr b="1" i="1" lang="en-US" sz="2000"/>
              <a:t>x</a:t>
            </a:r>
            <a:r>
              <a:rPr baseline="30000" lang="en-US" sz="2000"/>
              <a:t>(</a:t>
            </a:r>
            <a:r>
              <a:rPr baseline="30000" i="1" lang="en-US" sz="2000"/>
              <a:t>l</a:t>
            </a:r>
            <a:r>
              <a:rPr baseline="30000" lang="en-US" sz="2000"/>
              <a:t>)</a:t>
            </a:r>
            <a:r>
              <a:rPr lang="en-US" sz="2000"/>
              <a:t> and in back propagation, each layer outputs (backwards) the vector </a:t>
            </a:r>
            <a:r>
              <a:rPr b="1" i="1" lang="en-US" sz="2000"/>
              <a:t>δ</a:t>
            </a:r>
            <a:r>
              <a:rPr baseline="30000" lang="en-US" sz="2000"/>
              <a:t>(</a:t>
            </a:r>
            <a:r>
              <a:rPr baseline="30000" i="1" lang="en-US" sz="2000"/>
              <a:t>l</a:t>
            </a:r>
            <a:r>
              <a:rPr baseline="30000" lang="en-US" sz="2000"/>
              <a:t>)</a:t>
            </a:r>
            <a:r>
              <a:rPr lang="en-US" sz="2000"/>
              <a:t>.  In forward propagation, we compute </a:t>
            </a:r>
            <a:r>
              <a:rPr b="1" i="1" lang="en-US" sz="2000"/>
              <a:t>x</a:t>
            </a:r>
            <a:r>
              <a:rPr baseline="30000" lang="en-US" sz="2000"/>
              <a:t>(</a:t>
            </a:r>
            <a:r>
              <a:rPr baseline="30000" i="1" lang="en-US" sz="2000"/>
              <a:t>l</a:t>
            </a:r>
            <a:r>
              <a:rPr baseline="30000" lang="en-US" sz="2000"/>
              <a:t>)</a:t>
            </a:r>
            <a:r>
              <a:rPr lang="en-US" sz="2000"/>
              <a:t> from </a:t>
            </a:r>
            <a:r>
              <a:rPr b="1" i="1" lang="en-US" sz="2000"/>
              <a:t>x</a:t>
            </a:r>
            <a:r>
              <a:rPr baseline="30000" lang="en-US" sz="2000"/>
              <a:t>(</a:t>
            </a:r>
            <a:r>
              <a:rPr baseline="30000" i="1" lang="en-US" sz="2000"/>
              <a:t>l</a:t>
            </a:r>
            <a:r>
              <a:rPr baseline="30000" lang="en-US" sz="2000"/>
              <a:t>−1)</a:t>
            </a:r>
            <a:r>
              <a:rPr lang="en-US" sz="2000"/>
              <a:t> and in back propagation, we compute </a:t>
            </a:r>
            <a:r>
              <a:rPr b="1" i="1" lang="en-US" sz="2000"/>
              <a:t>δ</a:t>
            </a:r>
            <a:r>
              <a:rPr baseline="30000" lang="en-US" sz="2000"/>
              <a:t>(</a:t>
            </a:r>
            <a:r>
              <a:rPr baseline="30000" i="1" lang="en-US" sz="2000"/>
              <a:t>l</a:t>
            </a:r>
            <a:r>
              <a:rPr baseline="30000" lang="en-US" sz="2000"/>
              <a:t>)</a:t>
            </a:r>
            <a:r>
              <a:rPr lang="en-US" sz="2000"/>
              <a:t> from </a:t>
            </a:r>
            <a:r>
              <a:rPr b="1" lang="en-US" sz="2000"/>
              <a:t>δ</a:t>
            </a:r>
            <a:r>
              <a:rPr baseline="30000" lang="en-US" sz="2000"/>
              <a:t>(</a:t>
            </a:r>
            <a:r>
              <a:rPr baseline="30000" i="1" lang="en-US" sz="2000"/>
              <a:t>l</a:t>
            </a:r>
            <a:r>
              <a:rPr baseline="30000" lang="en-US" sz="2000"/>
              <a:t>+1)</a:t>
            </a:r>
            <a:r>
              <a:rPr lang="en-US" sz="2000"/>
              <a:t>. </a:t>
            </a:r>
            <a:endParaRPr/>
          </a:p>
          <a:p>
            <a:pPr indent="-228600" lvl="0" marL="228600" rtl="0" algn="l">
              <a:lnSpc>
                <a:spcPct val="90000"/>
              </a:lnSpc>
              <a:spcBef>
                <a:spcPts val="1000"/>
              </a:spcBef>
              <a:spcAft>
                <a:spcPts val="0"/>
              </a:spcAft>
              <a:buClr>
                <a:schemeClr val="dk1"/>
              </a:buClr>
              <a:buSzPts val="2000"/>
              <a:buChar char="•"/>
            </a:pPr>
            <a:r>
              <a:rPr lang="en-US" sz="2000"/>
              <a:t>For now, observe that if we know </a:t>
            </a:r>
            <a:r>
              <a:rPr b="1" i="1" lang="en-US" sz="2000"/>
              <a:t>δ</a:t>
            </a:r>
            <a:r>
              <a:rPr baseline="30000" lang="en-US" sz="2000"/>
              <a:t>(</a:t>
            </a:r>
            <a:r>
              <a:rPr baseline="30000" i="1" lang="en-US" sz="2000"/>
              <a:t>l+1</a:t>
            </a:r>
            <a:r>
              <a:rPr baseline="30000" lang="en-US" sz="2000"/>
              <a:t>)</a:t>
            </a:r>
            <a:r>
              <a:rPr lang="en-US" sz="2000"/>
              <a:t>, then you can get </a:t>
            </a:r>
            <a:r>
              <a:rPr b="1" i="1" lang="en-US" sz="2000"/>
              <a:t>δ</a:t>
            </a:r>
            <a:r>
              <a:rPr baseline="30000" lang="en-US" sz="2000"/>
              <a:t>(</a:t>
            </a:r>
            <a:r>
              <a:rPr baseline="30000" i="1" lang="en-US" sz="2000"/>
              <a:t>l</a:t>
            </a:r>
            <a:r>
              <a:rPr baseline="30000" lang="en-US" sz="2000"/>
              <a:t>)</a:t>
            </a:r>
            <a:r>
              <a:rPr lang="en-US" sz="2000"/>
              <a:t>. We use </a:t>
            </a:r>
            <a:r>
              <a:rPr b="1" i="1" lang="en-US" sz="2000"/>
              <a:t>δ</a:t>
            </a:r>
            <a:r>
              <a:rPr baseline="30000" lang="en-US" sz="2000"/>
              <a:t>(</a:t>
            </a:r>
            <a:r>
              <a:rPr baseline="30000" i="1" lang="en-US" sz="2000"/>
              <a:t>L</a:t>
            </a:r>
            <a:r>
              <a:rPr baseline="30000" lang="en-US" sz="2000"/>
              <a:t>)</a:t>
            </a:r>
            <a:r>
              <a:rPr lang="en-US" sz="2000"/>
              <a:t> to seed the backward process, and we can get that explicitly because : </a:t>
            </a:r>
            <a:endParaRPr/>
          </a:p>
          <a:p>
            <a:pPr indent="-101600" lvl="0" marL="22860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p:txBody>
      </p:sp>
      <p:pic>
        <p:nvPicPr>
          <p:cNvPr id="591" name="Google Shape;591;p39"/>
          <p:cNvPicPr preferRelativeResize="0"/>
          <p:nvPr/>
        </p:nvPicPr>
        <p:blipFill rotWithShape="1">
          <a:blip r:embed="rId3">
            <a:alphaModFix/>
          </a:blip>
          <a:srcRect b="0" l="0" r="0" t="0"/>
          <a:stretch/>
        </p:blipFill>
        <p:spPr>
          <a:xfrm>
            <a:off x="1003300" y="3822700"/>
            <a:ext cx="4914900" cy="2628900"/>
          </a:xfrm>
          <a:prstGeom prst="rect">
            <a:avLst/>
          </a:prstGeom>
          <a:noFill/>
          <a:ln>
            <a:noFill/>
          </a:ln>
        </p:spPr>
      </p:pic>
      <p:sp>
        <p:nvSpPr>
          <p:cNvPr id="592" name="Google Shape;592;p39"/>
          <p:cNvSpPr txBox="1"/>
          <p:nvPr/>
        </p:nvSpPr>
        <p:spPr>
          <a:xfrm>
            <a:off x="5899150" y="3822700"/>
            <a:ext cx="6064250" cy="199707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Calibri"/>
                <a:ea typeface="Calibri"/>
                <a:cs typeface="Calibri"/>
                <a:sym typeface="Calibri"/>
              </a:rPr>
              <a:t>Forward propagation:</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Transformation was the sigmoid θ(·) </a:t>
            </a:r>
            <a:endParaRPr/>
          </a:p>
          <a:p>
            <a:pPr indent="0" lvl="0" marL="0" marR="0" rtl="0" algn="l">
              <a:lnSpc>
                <a:spcPct val="90000"/>
              </a:lnSpc>
              <a:spcBef>
                <a:spcPts val="1000"/>
              </a:spcBef>
              <a:spcAft>
                <a:spcPts val="0"/>
              </a:spcAft>
              <a:buClr>
                <a:schemeClr val="dk1"/>
              </a:buClr>
              <a:buSzPts val="2000"/>
              <a:buFont typeface="Arial"/>
              <a:buNone/>
            </a:pPr>
            <a:r>
              <a:rPr b="1" lang="en-US" sz="2000">
                <a:solidFill>
                  <a:schemeClr val="dk1"/>
                </a:solidFill>
                <a:latin typeface="Calibri"/>
                <a:ea typeface="Calibri"/>
                <a:cs typeface="Calibri"/>
                <a:sym typeface="Calibri"/>
              </a:rPr>
              <a:t>Back propagation:</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Transformation is multiplication by θ′(</a:t>
            </a:r>
            <a:r>
              <a:rPr b="1" i="1" lang="en-US" sz="2000" u="none" cap="none" strike="noStrike">
                <a:solidFill>
                  <a:schemeClr val="dk1"/>
                </a:solidFill>
                <a:latin typeface="Calibri"/>
                <a:ea typeface="Calibri"/>
                <a:cs typeface="Calibri"/>
                <a:sym typeface="Calibri"/>
              </a:rPr>
              <a:t>s</a:t>
            </a:r>
            <a:r>
              <a:rPr b="0" baseline="30000" i="0" lang="en-US" sz="2000" u="none" cap="none" strike="noStrike">
                <a:solidFill>
                  <a:schemeClr val="dk1"/>
                </a:solidFill>
                <a:latin typeface="Calibri"/>
                <a:ea typeface="Calibri"/>
                <a:cs typeface="Calibri"/>
                <a:sym typeface="Calibri"/>
              </a:rPr>
              <a:t>(</a:t>
            </a:r>
            <a:r>
              <a:rPr b="0" baseline="30000" i="1" lang="en-US" sz="2000" u="none" cap="none" strike="noStrike">
                <a:solidFill>
                  <a:schemeClr val="dk1"/>
                </a:solidFill>
                <a:latin typeface="Calibri"/>
                <a:ea typeface="Calibri"/>
                <a:cs typeface="Calibri"/>
                <a:sym typeface="Calibri"/>
              </a:rPr>
              <a:t>l</a:t>
            </a:r>
            <a:r>
              <a:rPr b="0" baseline="30000" i="0" lang="en-US" sz="2000" u="none" cap="none" strike="noStrike">
                <a:solidFill>
                  <a:schemeClr val="dk1"/>
                </a:solidFill>
                <a:latin typeface="Calibri"/>
                <a:ea typeface="Calibri"/>
                <a:cs typeface="Calibri"/>
                <a:sym typeface="Calibri"/>
              </a:rPr>
              <a:t>)</a:t>
            </a:r>
            <a:r>
              <a:rPr b="0" i="0" lang="en-US" sz="2000" u="none" cap="none" strike="noStrike">
                <a:solidFill>
                  <a:schemeClr val="dk1"/>
                </a:solidFill>
                <a:latin typeface="Calibri"/>
                <a:ea typeface="Calibri"/>
                <a:cs typeface="Calibri"/>
                <a:sym typeface="Calibri"/>
              </a:rPr>
              <a:t>) </a:t>
            </a:r>
            <a:endParaRPr/>
          </a:p>
          <a:p>
            <a:pPr indent="-101600" lvl="1" marL="685800" marR="0" rtl="0" algn="l">
              <a:lnSpc>
                <a:spcPct val="90000"/>
              </a:lnSpc>
              <a:spcBef>
                <a:spcPts val="50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593" name="Google Shape;593;p39"/>
          <p:cNvPicPr preferRelativeResize="0"/>
          <p:nvPr/>
        </p:nvPicPr>
        <p:blipFill rotWithShape="1">
          <a:blip r:embed="rId4">
            <a:alphaModFix/>
          </a:blip>
          <a:srcRect b="0" l="0" r="0" t="0"/>
          <a:stretch/>
        </p:blipFill>
        <p:spPr>
          <a:xfrm>
            <a:off x="6229349" y="5307012"/>
            <a:ext cx="4836587" cy="725488"/>
          </a:xfrm>
          <a:prstGeom prst="rect">
            <a:avLst/>
          </a:prstGeom>
          <a:noFill/>
          <a:ln>
            <a:noFill/>
          </a:ln>
        </p:spPr>
      </p:pic>
      <p:sp>
        <p:nvSpPr>
          <p:cNvPr id="594" name="Google Shape;594;p39"/>
          <p:cNvSpPr txBox="1"/>
          <p:nvPr/>
        </p:nvSpPr>
        <p:spPr>
          <a:xfrm>
            <a:off x="6191103" y="6057384"/>
            <a:ext cx="41911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 denotes component-wise multiplication</a:t>
            </a:r>
            <a:endParaRPr/>
          </a:p>
        </p:txBody>
      </p:sp>
      <p:pic>
        <p:nvPicPr>
          <p:cNvPr id="595" name="Google Shape;595;p39"/>
          <p:cNvPicPr preferRelativeResize="0"/>
          <p:nvPr/>
        </p:nvPicPr>
        <p:blipFill rotWithShape="1">
          <a:blip r:embed="rId5">
            <a:alphaModFix/>
          </a:blip>
          <a:srcRect b="0" l="0" r="0" t="0"/>
          <a:stretch/>
        </p:blipFill>
        <p:spPr>
          <a:xfrm>
            <a:off x="6229349" y="3076575"/>
            <a:ext cx="3073400" cy="30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4"/>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7" name="Google Shape;147;p4"/>
          <p:cNvSpPr txBox="1"/>
          <p:nvPr>
            <p:ph type="title"/>
          </p:nvPr>
        </p:nvSpPr>
        <p:spPr>
          <a:xfrm>
            <a:off x="1051560" y="586822"/>
            <a:ext cx="3657600" cy="16459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Machine Learning Landscape</a:t>
            </a:r>
            <a:endParaRPr/>
          </a:p>
        </p:txBody>
      </p:sp>
      <p:sp>
        <p:nvSpPr>
          <p:cNvPr id="148" name="Google Shape;148;p4"/>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9" name="Google Shape;149;p4"/>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0" name="Google Shape;150;p4"/>
          <p:cNvSpPr txBox="1"/>
          <p:nvPr/>
        </p:nvSpPr>
        <p:spPr>
          <a:xfrm>
            <a:off x="5250106" y="586822"/>
            <a:ext cx="610674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Machine learning become a jungle of models and methods!</a:t>
            </a:r>
            <a:endParaRPr/>
          </a:p>
        </p:txBody>
      </p:sp>
      <p:pic>
        <p:nvPicPr>
          <p:cNvPr id="151" name="Google Shape;151;p4"/>
          <p:cNvPicPr preferRelativeResize="0"/>
          <p:nvPr/>
        </p:nvPicPr>
        <p:blipFill rotWithShape="1">
          <a:blip r:embed="rId3">
            <a:alphaModFix/>
          </a:blip>
          <a:srcRect b="0" l="0" r="0" t="0"/>
          <a:stretch/>
        </p:blipFill>
        <p:spPr>
          <a:xfrm>
            <a:off x="937549" y="2729397"/>
            <a:ext cx="3541854" cy="3483864"/>
          </a:xfrm>
          <a:prstGeom prst="rect">
            <a:avLst/>
          </a:prstGeom>
          <a:noFill/>
          <a:ln>
            <a:noFill/>
          </a:ln>
        </p:spPr>
      </p:pic>
      <p:pic>
        <p:nvPicPr>
          <p:cNvPr descr="Table&#10;&#10;Description automatically generated with medium confidence" id="152" name="Google Shape;152;p4"/>
          <p:cNvPicPr preferRelativeResize="0"/>
          <p:nvPr/>
        </p:nvPicPr>
        <p:blipFill rotWithShape="1">
          <a:blip r:embed="rId4">
            <a:alphaModFix/>
          </a:blip>
          <a:srcRect b="0" l="0" r="0" t="0"/>
          <a:stretch/>
        </p:blipFill>
        <p:spPr>
          <a:xfrm>
            <a:off x="6198781" y="3076751"/>
            <a:ext cx="5523082" cy="27891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Back Propagation to Compute </a:t>
            </a:r>
            <a:r>
              <a:rPr b="1" i="1" lang="en-US"/>
              <a:t>δ</a:t>
            </a:r>
            <a:r>
              <a:rPr baseline="30000" lang="en-US"/>
              <a:t>(</a:t>
            </a:r>
            <a:r>
              <a:rPr baseline="30000" i="1" lang="en-US"/>
              <a:t>l</a:t>
            </a:r>
            <a:r>
              <a:rPr baseline="30000" lang="en-US"/>
              <a:t>)</a:t>
            </a:r>
            <a:r>
              <a:rPr lang="en-US"/>
              <a:t> </a:t>
            </a:r>
            <a:endParaRPr/>
          </a:p>
        </p:txBody>
      </p:sp>
      <p:pic>
        <p:nvPicPr>
          <p:cNvPr id="601" name="Google Shape;601;p40"/>
          <p:cNvPicPr preferRelativeResize="0"/>
          <p:nvPr/>
        </p:nvPicPr>
        <p:blipFill rotWithShape="1">
          <a:blip r:embed="rId3">
            <a:alphaModFix/>
          </a:blip>
          <a:srcRect b="0" l="0" r="0" t="0"/>
          <a:stretch/>
        </p:blipFill>
        <p:spPr>
          <a:xfrm>
            <a:off x="838200" y="1549399"/>
            <a:ext cx="6572250" cy="4874419"/>
          </a:xfrm>
          <a:prstGeom prst="rect">
            <a:avLst/>
          </a:prstGeom>
          <a:noFill/>
          <a:ln>
            <a:noFill/>
          </a:ln>
        </p:spPr>
      </p:pic>
      <p:pic>
        <p:nvPicPr>
          <p:cNvPr id="602" name="Google Shape;602;p40"/>
          <p:cNvPicPr preferRelativeResize="0"/>
          <p:nvPr/>
        </p:nvPicPr>
        <p:blipFill rotWithShape="1">
          <a:blip r:embed="rId4">
            <a:alphaModFix/>
          </a:blip>
          <a:srcRect b="0" l="0" r="0" t="0"/>
          <a:stretch/>
        </p:blipFill>
        <p:spPr>
          <a:xfrm>
            <a:off x="8616950" y="3310928"/>
            <a:ext cx="2794000" cy="1993900"/>
          </a:xfrm>
          <a:prstGeom prst="rect">
            <a:avLst/>
          </a:prstGeom>
          <a:noFill/>
          <a:ln>
            <a:noFill/>
          </a:ln>
        </p:spPr>
      </p:pic>
      <p:sp>
        <p:nvSpPr>
          <p:cNvPr id="603" name="Google Shape;603;p40"/>
          <p:cNvSpPr txBox="1"/>
          <p:nvPr/>
        </p:nvSpPr>
        <p:spPr>
          <a:xfrm>
            <a:off x="7524750" y="1568449"/>
            <a:ext cx="4095750" cy="487441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Calibri"/>
                <a:ea typeface="Calibri"/>
                <a:cs typeface="Calibri"/>
                <a:sym typeface="Calibri"/>
              </a:rPr>
              <a:t>Forward propagation:</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Compute </a:t>
            </a:r>
            <a:r>
              <a:rPr b="1" i="1" lang="en-US" sz="2000" u="none" cap="none" strike="noStrike">
                <a:solidFill>
                  <a:schemeClr val="dk1"/>
                </a:solidFill>
                <a:latin typeface="Calibri"/>
                <a:ea typeface="Calibri"/>
                <a:cs typeface="Calibri"/>
                <a:sym typeface="Calibri"/>
              </a:rPr>
              <a:t>x</a:t>
            </a:r>
            <a:r>
              <a:rPr b="0" baseline="30000" i="0" lang="en-US" sz="2000" u="none" cap="none" strike="noStrike">
                <a:solidFill>
                  <a:schemeClr val="dk1"/>
                </a:solidFill>
                <a:latin typeface="Calibri"/>
                <a:ea typeface="Calibri"/>
                <a:cs typeface="Calibri"/>
                <a:sym typeface="Calibri"/>
              </a:rPr>
              <a:t>(</a:t>
            </a:r>
            <a:r>
              <a:rPr b="0" baseline="30000" i="1" lang="en-US" sz="2000" u="none" cap="none" strike="noStrike">
                <a:solidFill>
                  <a:schemeClr val="dk1"/>
                </a:solidFill>
                <a:latin typeface="Calibri"/>
                <a:ea typeface="Calibri"/>
                <a:cs typeface="Calibri"/>
                <a:sym typeface="Calibri"/>
              </a:rPr>
              <a:t>l</a:t>
            </a:r>
            <a:r>
              <a:rPr b="0" baseline="30000" i="0" lang="en-US" sz="2000" u="none" cap="none" strike="noStrike">
                <a:solidFill>
                  <a:schemeClr val="dk1"/>
                </a:solidFill>
                <a:latin typeface="Calibri"/>
                <a:ea typeface="Calibri"/>
                <a:cs typeface="Calibri"/>
                <a:sym typeface="Calibri"/>
              </a:rPr>
              <a:t>)</a:t>
            </a:r>
            <a:r>
              <a:rPr b="0" i="0" lang="en-US" sz="2000" u="none" cap="none" strike="noStrike">
                <a:solidFill>
                  <a:schemeClr val="dk1"/>
                </a:solidFill>
                <a:latin typeface="Calibri"/>
                <a:ea typeface="Calibri"/>
                <a:cs typeface="Calibri"/>
                <a:sym typeface="Calibri"/>
              </a:rPr>
              <a:t> for </a:t>
            </a:r>
            <a:r>
              <a:rPr b="0" i="1" lang="en-US" sz="2000" u="none" cap="none" strike="noStrike">
                <a:solidFill>
                  <a:schemeClr val="dk1"/>
                </a:solidFill>
                <a:latin typeface="Calibri"/>
                <a:ea typeface="Calibri"/>
                <a:cs typeface="Calibri"/>
                <a:sym typeface="Calibri"/>
              </a:rPr>
              <a:t>l</a:t>
            </a:r>
            <a:r>
              <a:rPr b="0" i="0" lang="en-US" sz="2000" u="none" cap="none" strike="noStrike">
                <a:solidFill>
                  <a:schemeClr val="dk1"/>
                </a:solidFill>
                <a:latin typeface="Calibri"/>
                <a:ea typeface="Calibri"/>
                <a:cs typeface="Calibri"/>
                <a:sym typeface="Calibri"/>
              </a:rPr>
              <a:t> = 0,...,</a:t>
            </a:r>
            <a:r>
              <a:rPr b="0" i="1" lang="en-US" sz="2000" u="none" cap="none" strike="noStrike">
                <a:solidFill>
                  <a:schemeClr val="dk1"/>
                </a:solidFill>
                <a:latin typeface="Calibri"/>
                <a:ea typeface="Calibri"/>
                <a:cs typeface="Calibri"/>
                <a:sym typeface="Calibri"/>
              </a:rPr>
              <a:t>L</a:t>
            </a:r>
            <a:r>
              <a:rPr b="0" i="0" lang="en-US" sz="2000" u="none" cap="none" strike="noStrike">
                <a:solidFill>
                  <a:schemeClr val="dk1"/>
                </a:solidFill>
                <a:latin typeface="Calibri"/>
                <a:ea typeface="Calibri"/>
                <a:cs typeface="Calibri"/>
                <a:sym typeface="Calibri"/>
              </a:rPr>
              <a:t>  </a:t>
            </a:r>
            <a:endParaRPr/>
          </a:p>
          <a:p>
            <a:pPr indent="0" lvl="0" marL="0" marR="0" rtl="0" algn="l">
              <a:lnSpc>
                <a:spcPct val="90000"/>
              </a:lnSpc>
              <a:spcBef>
                <a:spcPts val="1000"/>
              </a:spcBef>
              <a:spcAft>
                <a:spcPts val="0"/>
              </a:spcAft>
              <a:buClr>
                <a:schemeClr val="dk1"/>
              </a:buClr>
              <a:buSzPts val="2000"/>
              <a:buFont typeface="Arial"/>
              <a:buNone/>
            </a:pPr>
            <a:r>
              <a:rPr b="1" lang="en-US" sz="2000">
                <a:solidFill>
                  <a:schemeClr val="dk1"/>
                </a:solidFill>
                <a:latin typeface="Calibri"/>
                <a:ea typeface="Calibri"/>
                <a:cs typeface="Calibri"/>
                <a:sym typeface="Calibri"/>
              </a:rPr>
              <a:t>Back propagation:</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Compute </a:t>
            </a:r>
            <a:r>
              <a:rPr b="1" i="1" lang="en-US" sz="2000" u="none" cap="none" strike="noStrike">
                <a:solidFill>
                  <a:schemeClr val="dk1"/>
                </a:solidFill>
                <a:latin typeface="Calibri"/>
                <a:ea typeface="Calibri"/>
                <a:cs typeface="Calibri"/>
                <a:sym typeface="Calibri"/>
              </a:rPr>
              <a:t>δ</a:t>
            </a:r>
            <a:r>
              <a:rPr b="0" baseline="30000" i="0" lang="en-US" sz="2000" u="none" cap="none" strike="noStrike">
                <a:solidFill>
                  <a:schemeClr val="dk1"/>
                </a:solidFill>
                <a:latin typeface="Calibri"/>
                <a:ea typeface="Calibri"/>
                <a:cs typeface="Calibri"/>
                <a:sym typeface="Calibri"/>
              </a:rPr>
              <a:t>(</a:t>
            </a:r>
            <a:r>
              <a:rPr b="0" baseline="30000" i="1" lang="en-US" sz="2000" u="none" cap="none" strike="noStrike">
                <a:solidFill>
                  <a:schemeClr val="dk1"/>
                </a:solidFill>
                <a:latin typeface="Calibri"/>
                <a:ea typeface="Calibri"/>
                <a:cs typeface="Calibri"/>
                <a:sym typeface="Calibri"/>
              </a:rPr>
              <a:t>l</a:t>
            </a:r>
            <a:r>
              <a:rPr b="0" baseline="30000" i="0" lang="en-US" sz="2000" u="none" cap="none" strike="noStrike">
                <a:solidFill>
                  <a:schemeClr val="dk1"/>
                </a:solidFill>
                <a:latin typeface="Calibri"/>
                <a:ea typeface="Calibri"/>
                <a:cs typeface="Calibri"/>
                <a:sym typeface="Calibri"/>
              </a:rPr>
              <a:t>)</a:t>
            </a:r>
            <a:r>
              <a:rPr b="0" i="0" lang="en-US" sz="2000" u="none" cap="none" strike="noStrike">
                <a:solidFill>
                  <a:schemeClr val="dk1"/>
                </a:solidFill>
                <a:latin typeface="Calibri"/>
                <a:ea typeface="Calibri"/>
                <a:cs typeface="Calibri"/>
                <a:sym typeface="Calibri"/>
              </a:rPr>
              <a:t> for </a:t>
            </a:r>
            <a:r>
              <a:rPr b="0" i="1" lang="en-US" sz="2000" u="none" cap="none" strike="noStrike">
                <a:solidFill>
                  <a:schemeClr val="dk1"/>
                </a:solidFill>
                <a:latin typeface="Calibri"/>
                <a:ea typeface="Calibri"/>
                <a:cs typeface="Calibri"/>
                <a:sym typeface="Calibri"/>
              </a:rPr>
              <a:t>l</a:t>
            </a:r>
            <a:r>
              <a:rPr b="0" i="0" lang="en-US" sz="2000" u="none" cap="none" strike="noStrike">
                <a:solidFill>
                  <a:schemeClr val="dk1"/>
                </a:solidFill>
                <a:latin typeface="Calibri"/>
                <a:ea typeface="Calibri"/>
                <a:cs typeface="Calibri"/>
                <a:sym typeface="Calibri"/>
              </a:rPr>
              <a:t> = 1,...,</a:t>
            </a:r>
            <a:r>
              <a:rPr b="0" i="1" lang="en-US" sz="2000" u="none" cap="none" strike="noStrike">
                <a:solidFill>
                  <a:schemeClr val="dk1"/>
                </a:solidFill>
                <a:latin typeface="Calibri"/>
                <a:ea typeface="Calibri"/>
                <a:cs typeface="Calibri"/>
                <a:sym typeface="Calibri"/>
              </a:rPr>
              <a:t>L</a:t>
            </a:r>
            <a:endParaRPr b="0" i="0" sz="20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rPr lang="en-US" sz="2000">
                <a:solidFill>
                  <a:schemeClr val="dk1"/>
                </a:solidFill>
                <a:latin typeface="Calibri"/>
                <a:ea typeface="Calibri"/>
                <a:cs typeface="Calibri"/>
                <a:sym typeface="Calibri"/>
              </a:rPr>
              <a:t>for </a:t>
            </a:r>
            <a:r>
              <a:rPr i="1" lang="en-US" sz="2000">
                <a:solidFill>
                  <a:schemeClr val="dk1"/>
                </a:solidFill>
                <a:latin typeface="Calibri"/>
                <a:ea typeface="Calibri"/>
                <a:cs typeface="Calibri"/>
                <a:sym typeface="Calibri"/>
              </a:rPr>
              <a:t>l</a:t>
            </a:r>
            <a:r>
              <a:rPr lang="en-US" sz="2000">
                <a:solidFill>
                  <a:schemeClr val="dk1"/>
                </a:solidFill>
                <a:latin typeface="Calibri"/>
                <a:ea typeface="Calibri"/>
                <a:cs typeface="Calibri"/>
                <a:sym typeface="Calibri"/>
              </a:rPr>
              <a:t> = </a:t>
            </a:r>
            <a:r>
              <a:rPr i="1" lang="en-US" sz="2000">
                <a:solidFill>
                  <a:schemeClr val="dk1"/>
                </a:solidFill>
                <a:latin typeface="Calibri"/>
                <a:ea typeface="Calibri"/>
                <a:cs typeface="Calibri"/>
                <a:sym typeface="Calibri"/>
              </a:rPr>
              <a:t>L</a:t>
            </a:r>
            <a:r>
              <a:rPr lang="en-US" sz="2000">
                <a:solidFill>
                  <a:schemeClr val="dk1"/>
                </a:solidFill>
                <a:latin typeface="Calibri"/>
                <a:ea typeface="Calibri"/>
                <a:cs typeface="Calibri"/>
                <a:sym typeface="Calibri"/>
              </a:rPr>
              <a:t>:</a:t>
            </a:r>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rPr lang="en-US" sz="2000">
                <a:solidFill>
                  <a:schemeClr val="dk1"/>
                </a:solidFill>
                <a:latin typeface="Calibri"/>
                <a:ea typeface="Calibri"/>
                <a:cs typeface="Calibri"/>
                <a:sym typeface="Calibri"/>
              </a:rPr>
              <a:t>Recursively we can see:  </a:t>
            </a:r>
            <a:endParaRPr/>
          </a:p>
        </p:txBody>
      </p:sp>
      <p:pic>
        <p:nvPicPr>
          <p:cNvPr id="604" name="Google Shape;604;p40"/>
          <p:cNvPicPr preferRelativeResize="0"/>
          <p:nvPr/>
        </p:nvPicPr>
        <p:blipFill rotWithShape="1">
          <a:blip r:embed="rId5">
            <a:alphaModFix/>
          </a:blip>
          <a:srcRect b="0" l="0" r="0" t="0"/>
          <a:stretch/>
        </p:blipFill>
        <p:spPr>
          <a:xfrm>
            <a:off x="7543800" y="5947566"/>
            <a:ext cx="3867150" cy="36636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Calculus of Back Propagation</a:t>
            </a:r>
            <a:endParaRPr/>
          </a:p>
        </p:txBody>
      </p:sp>
      <p:sp>
        <p:nvSpPr>
          <p:cNvPr id="610" name="Google Shape;610;p41"/>
          <p:cNvSpPr txBox="1"/>
          <p:nvPr>
            <p:ph idx="1" type="body"/>
          </p:nvPr>
        </p:nvSpPr>
        <p:spPr>
          <a:xfrm>
            <a:off x="838200" y="1825624"/>
            <a:ext cx="10515600" cy="50323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If you trust math, you can skip this ☺. Let see: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Chain of dependencies:</a:t>
            </a:r>
            <a:endParaRPr/>
          </a:p>
          <a:p>
            <a:pPr indent="-228600" lvl="0" marL="228600" rtl="0" algn="l">
              <a:lnSpc>
                <a:spcPct val="90000"/>
              </a:lnSpc>
              <a:spcBef>
                <a:spcPts val="1000"/>
              </a:spcBef>
              <a:spcAft>
                <a:spcPts val="0"/>
              </a:spcAft>
              <a:buClr>
                <a:schemeClr val="dk1"/>
              </a:buClr>
              <a:buSzPts val="2800"/>
              <a:buChar char="•"/>
            </a:pPr>
            <a:r>
              <a:rPr lang="en-US"/>
              <a:t>Chain rule: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611" name="Google Shape;611;p41"/>
          <p:cNvPicPr preferRelativeResize="0"/>
          <p:nvPr/>
        </p:nvPicPr>
        <p:blipFill rotWithShape="1">
          <a:blip r:embed="rId3">
            <a:alphaModFix/>
          </a:blip>
          <a:srcRect b="0" l="0" r="0" t="0"/>
          <a:stretch/>
        </p:blipFill>
        <p:spPr>
          <a:xfrm>
            <a:off x="1174750" y="2349500"/>
            <a:ext cx="5835650" cy="1455929"/>
          </a:xfrm>
          <a:prstGeom prst="rect">
            <a:avLst/>
          </a:prstGeom>
          <a:noFill/>
          <a:ln>
            <a:noFill/>
          </a:ln>
        </p:spPr>
      </p:pic>
      <p:pic>
        <p:nvPicPr>
          <p:cNvPr id="612" name="Google Shape;612;p41"/>
          <p:cNvPicPr preferRelativeResize="0"/>
          <p:nvPr/>
        </p:nvPicPr>
        <p:blipFill rotWithShape="1">
          <a:blip r:embed="rId4">
            <a:alphaModFix/>
          </a:blip>
          <a:srcRect b="0" l="0" r="0" t="0"/>
          <a:stretch/>
        </p:blipFill>
        <p:spPr>
          <a:xfrm>
            <a:off x="4692650" y="3876675"/>
            <a:ext cx="4965700" cy="406400"/>
          </a:xfrm>
          <a:prstGeom prst="rect">
            <a:avLst/>
          </a:prstGeom>
          <a:noFill/>
          <a:ln>
            <a:noFill/>
          </a:ln>
        </p:spPr>
      </p:pic>
      <p:pic>
        <p:nvPicPr>
          <p:cNvPr id="613" name="Google Shape;613;p41"/>
          <p:cNvPicPr preferRelativeResize="0"/>
          <p:nvPr/>
        </p:nvPicPr>
        <p:blipFill rotWithShape="1">
          <a:blip r:embed="rId5">
            <a:alphaModFix/>
          </a:blip>
          <a:srcRect b="0" l="0" r="0" t="0"/>
          <a:stretch/>
        </p:blipFill>
        <p:spPr>
          <a:xfrm>
            <a:off x="2863850" y="4483100"/>
            <a:ext cx="3352800" cy="850900"/>
          </a:xfrm>
          <a:prstGeom prst="rect">
            <a:avLst/>
          </a:prstGeom>
          <a:noFill/>
          <a:ln>
            <a:noFill/>
          </a:ln>
        </p:spPr>
      </p:pic>
      <p:pic>
        <p:nvPicPr>
          <p:cNvPr id="614" name="Google Shape;614;p41"/>
          <p:cNvPicPr preferRelativeResize="0"/>
          <p:nvPr/>
        </p:nvPicPr>
        <p:blipFill rotWithShape="1">
          <a:blip r:embed="rId6">
            <a:alphaModFix/>
          </a:blip>
          <a:srcRect b="0" l="0" r="0" t="0"/>
          <a:stretch/>
        </p:blipFill>
        <p:spPr>
          <a:xfrm>
            <a:off x="2940050" y="5239544"/>
            <a:ext cx="4445000" cy="685800"/>
          </a:xfrm>
          <a:prstGeom prst="rect">
            <a:avLst/>
          </a:prstGeom>
          <a:noFill/>
          <a:ln>
            <a:noFill/>
          </a:ln>
        </p:spPr>
      </p:pic>
      <p:pic>
        <p:nvPicPr>
          <p:cNvPr id="615" name="Google Shape;615;p41"/>
          <p:cNvPicPr preferRelativeResize="0"/>
          <p:nvPr/>
        </p:nvPicPr>
        <p:blipFill rotWithShape="1">
          <a:blip r:embed="rId7">
            <a:alphaModFix/>
          </a:blip>
          <a:srcRect b="0" l="0" r="0" t="0"/>
          <a:stretch/>
        </p:blipFill>
        <p:spPr>
          <a:xfrm>
            <a:off x="2940050" y="5859464"/>
            <a:ext cx="4660900" cy="746233"/>
          </a:xfrm>
          <a:prstGeom prst="rect">
            <a:avLst/>
          </a:prstGeom>
          <a:noFill/>
          <a:ln>
            <a:noFill/>
          </a:ln>
        </p:spPr>
      </p:pic>
      <p:pic>
        <p:nvPicPr>
          <p:cNvPr id="616" name="Google Shape;616;p41"/>
          <p:cNvPicPr preferRelativeResize="0"/>
          <p:nvPr/>
        </p:nvPicPr>
        <p:blipFill rotWithShape="1">
          <a:blip r:embed="rId8">
            <a:alphaModFix/>
          </a:blip>
          <a:srcRect b="0" l="0" r="0" t="0"/>
          <a:stretch/>
        </p:blipFill>
        <p:spPr>
          <a:xfrm>
            <a:off x="8686800" y="5087145"/>
            <a:ext cx="3048000" cy="850900"/>
          </a:xfrm>
          <a:prstGeom prst="rect">
            <a:avLst/>
          </a:prstGeom>
          <a:noFill/>
          <a:ln cap="flat" cmpd="sng" w="9525">
            <a:solidFill>
              <a:schemeClr val="dk1"/>
            </a:solidFill>
            <a:prstDash val="solid"/>
            <a:round/>
            <a:headEnd len="sm" w="sm" type="none"/>
            <a:tailEnd len="sm" w="sm" type="none"/>
          </a:ln>
        </p:spPr>
      </p:pic>
      <p:sp>
        <p:nvSpPr>
          <p:cNvPr id="617" name="Google Shape;617;p41"/>
          <p:cNvSpPr/>
          <p:nvPr/>
        </p:nvSpPr>
        <p:spPr>
          <a:xfrm>
            <a:off x="7677150" y="5201445"/>
            <a:ext cx="742950" cy="533399"/>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Summary of Back Propagation</a:t>
            </a:r>
            <a:endParaRPr/>
          </a:p>
        </p:txBody>
      </p:sp>
      <p:sp>
        <p:nvSpPr>
          <p:cNvPr id="623" name="Google Shape;623;p42"/>
          <p:cNvSpPr txBox="1"/>
          <p:nvPr>
            <p:ph idx="1" type="body"/>
          </p:nvPr>
        </p:nvSpPr>
        <p:spPr>
          <a:xfrm>
            <a:off x="838200" y="1825625"/>
            <a:ext cx="10718662"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Setup network architecture &amp; hyper parameters</a:t>
            </a:r>
            <a:endParaRPr/>
          </a:p>
          <a:p>
            <a:pPr indent="-228600" lvl="0" marL="228600" rtl="0" algn="l">
              <a:lnSpc>
                <a:spcPct val="90000"/>
              </a:lnSpc>
              <a:spcBef>
                <a:spcPts val="1000"/>
              </a:spcBef>
              <a:spcAft>
                <a:spcPts val="0"/>
              </a:spcAft>
              <a:buClr>
                <a:schemeClr val="dk1"/>
              </a:buClr>
              <a:buSzPts val="2800"/>
              <a:buChar char="•"/>
            </a:pPr>
            <a:r>
              <a:rPr lang="en-US"/>
              <a:t>Compute </a:t>
            </a:r>
            <a:r>
              <a:rPr b="1" i="1" lang="en-US"/>
              <a:t>x</a:t>
            </a:r>
            <a:r>
              <a:rPr baseline="30000" lang="en-US"/>
              <a:t>(</a:t>
            </a:r>
            <a:r>
              <a:rPr baseline="30000" i="1" lang="en-US"/>
              <a:t>l</a:t>
            </a:r>
            <a:r>
              <a:rPr baseline="30000" lang="en-US"/>
              <a:t>)  </a:t>
            </a:r>
            <a:r>
              <a:rPr lang="en-US"/>
              <a:t>using forward propagation</a:t>
            </a:r>
            <a:endParaRPr/>
          </a:p>
          <a:p>
            <a:pPr indent="-228600" lvl="0" marL="228600" rtl="0" algn="l">
              <a:lnSpc>
                <a:spcPct val="90000"/>
              </a:lnSpc>
              <a:spcBef>
                <a:spcPts val="1000"/>
              </a:spcBef>
              <a:spcAft>
                <a:spcPts val="0"/>
              </a:spcAft>
              <a:buClr>
                <a:schemeClr val="dk1"/>
              </a:buClr>
              <a:buSzPts val="2800"/>
              <a:buChar char="•"/>
            </a:pPr>
            <a:r>
              <a:rPr lang="en-US"/>
              <a:t>Compute sensitivities </a:t>
            </a:r>
            <a:r>
              <a:rPr b="1" i="1" lang="en-US"/>
              <a:t>δ</a:t>
            </a:r>
            <a:r>
              <a:rPr baseline="30000" lang="en-US"/>
              <a:t>(</a:t>
            </a:r>
            <a:r>
              <a:rPr baseline="30000" i="1" lang="en-US"/>
              <a:t>l</a:t>
            </a:r>
            <a:r>
              <a:rPr baseline="30000" lang="en-US"/>
              <a:t>)</a:t>
            </a:r>
            <a:r>
              <a:rPr lang="en-US"/>
              <a:t> using back propagation</a:t>
            </a:r>
            <a:endParaRPr/>
          </a:p>
          <a:p>
            <a:pPr indent="-228600" lvl="0" marL="228600" rtl="0" algn="l">
              <a:lnSpc>
                <a:spcPct val="90000"/>
              </a:lnSpc>
              <a:spcBef>
                <a:spcPts val="1000"/>
              </a:spcBef>
              <a:spcAft>
                <a:spcPts val="0"/>
              </a:spcAft>
              <a:buClr>
                <a:schemeClr val="dk1"/>
              </a:buClr>
              <a:buSzPts val="2800"/>
              <a:buChar char="•"/>
            </a:pPr>
            <a:r>
              <a:rPr lang="en-US"/>
              <a:t>Compute in-sample error and gradient on data point </a:t>
            </a:r>
            <a:r>
              <a:rPr b="1" lang="en-US"/>
              <a:t>x</a:t>
            </a:r>
            <a:r>
              <a:rPr baseline="-25000" lang="en-US"/>
              <a:t>n</a:t>
            </a:r>
            <a:r>
              <a:rPr lang="en-US"/>
              <a:t>  as G</a:t>
            </a:r>
            <a:r>
              <a:rPr baseline="30000" lang="en-US"/>
              <a:t>(</a:t>
            </a:r>
            <a:r>
              <a:rPr baseline="30000" i="1" lang="en-US"/>
              <a:t>l</a:t>
            </a:r>
            <a:r>
              <a:rPr baseline="30000" lang="en-US"/>
              <a:t>)</a:t>
            </a:r>
            <a:r>
              <a:rPr lang="en-US"/>
              <a:t>(</a:t>
            </a:r>
            <a:r>
              <a:rPr b="1" lang="en-US"/>
              <a:t>x</a:t>
            </a:r>
            <a:r>
              <a:rPr baseline="-25000" lang="en-US"/>
              <a:t>n</a:t>
            </a:r>
            <a:r>
              <a:rPr lang="en-US"/>
              <a:t>)</a:t>
            </a:r>
            <a:endParaRPr/>
          </a:p>
        </p:txBody>
      </p:sp>
      <p:pic>
        <p:nvPicPr>
          <p:cNvPr id="624" name="Google Shape;624;p42"/>
          <p:cNvPicPr preferRelativeResize="0"/>
          <p:nvPr/>
        </p:nvPicPr>
        <p:blipFill rotWithShape="1">
          <a:blip r:embed="rId3">
            <a:alphaModFix/>
          </a:blip>
          <a:srcRect b="0" l="0" r="0" t="0"/>
          <a:stretch/>
        </p:blipFill>
        <p:spPr>
          <a:xfrm>
            <a:off x="6553200" y="3992469"/>
            <a:ext cx="5003662" cy="2490712"/>
          </a:xfrm>
          <a:prstGeom prst="rect">
            <a:avLst/>
          </a:prstGeom>
          <a:noFill/>
          <a:ln>
            <a:noFill/>
          </a:ln>
        </p:spPr>
      </p:pic>
      <p:pic>
        <p:nvPicPr>
          <p:cNvPr id="625" name="Google Shape;625;p42"/>
          <p:cNvPicPr preferRelativeResize="0"/>
          <p:nvPr/>
        </p:nvPicPr>
        <p:blipFill rotWithShape="1">
          <a:blip r:embed="rId4">
            <a:alphaModFix/>
          </a:blip>
          <a:srcRect b="0" l="0" r="0" t="0"/>
          <a:stretch/>
        </p:blipFill>
        <p:spPr>
          <a:xfrm>
            <a:off x="838200" y="4020176"/>
            <a:ext cx="5516083" cy="2406024"/>
          </a:xfrm>
          <a:prstGeom prst="rect">
            <a:avLst/>
          </a:prstGeom>
          <a:noFill/>
          <a:ln cap="flat" cmpd="sng" w="9525">
            <a:solidFill>
              <a:schemeClr val="dk1"/>
            </a:solidFill>
            <a:prstDash val="solid"/>
            <a:round/>
            <a:headEnd len="sm" w="sm" type="none"/>
            <a:tailEnd len="sm" w="sm" type="none"/>
          </a:ln>
        </p:spPr>
      </p:pic>
      <p:pic>
        <p:nvPicPr>
          <p:cNvPr id="626" name="Google Shape;626;p42"/>
          <p:cNvPicPr preferRelativeResize="0"/>
          <p:nvPr/>
        </p:nvPicPr>
        <p:blipFill rotWithShape="1">
          <a:blip r:embed="rId5">
            <a:alphaModFix/>
          </a:blip>
          <a:srcRect b="0" l="0" r="0" t="0"/>
          <a:stretch/>
        </p:blipFill>
        <p:spPr>
          <a:xfrm>
            <a:off x="8978552" y="940160"/>
            <a:ext cx="2566987" cy="207287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0" name="Shape 630"/>
        <p:cNvGrpSpPr/>
        <p:nvPr/>
      </p:nvGrpSpPr>
      <p:grpSpPr>
        <a:xfrm>
          <a:off x="0" y="0"/>
          <a:ext cx="0" cy="0"/>
          <a:chOff x="0" y="0"/>
          <a:chExt cx="0" cy="0"/>
        </a:xfrm>
      </p:grpSpPr>
      <p:sp>
        <p:nvSpPr>
          <p:cNvPr id="631" name="Google Shape;631;p43"/>
          <p:cNvSpPr/>
          <p:nvPr/>
        </p:nvSpPr>
        <p:spPr>
          <a:xfrm>
            <a:off x="327546" y="4572000"/>
            <a:ext cx="7058307" cy="1964266"/>
          </a:xfrm>
          <a:prstGeom prst="rect">
            <a:avLst/>
          </a:prstGeom>
          <a:solidFill>
            <a:srgbClr val="63426D">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2" name="Google Shape;632;p43"/>
          <p:cNvSpPr txBox="1"/>
          <p:nvPr>
            <p:ph type="title"/>
          </p:nvPr>
        </p:nvSpPr>
        <p:spPr>
          <a:xfrm>
            <a:off x="524256" y="4767072"/>
            <a:ext cx="6594189" cy="162521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400"/>
              <a:buFont typeface="Calibri"/>
              <a:buNone/>
            </a:pPr>
            <a:r>
              <a:rPr lang="en-US">
                <a:solidFill>
                  <a:srgbClr val="FFFFFF"/>
                </a:solidFill>
              </a:rPr>
              <a:t>Agenda</a:t>
            </a:r>
            <a:endParaRPr/>
          </a:p>
        </p:txBody>
      </p:sp>
      <p:pic>
        <p:nvPicPr>
          <p:cNvPr descr="A picture containing star&#10;&#10;Description automatically generated" id="633" name="Google Shape;633;p43"/>
          <p:cNvPicPr preferRelativeResize="0"/>
          <p:nvPr/>
        </p:nvPicPr>
        <p:blipFill rotWithShape="1">
          <a:blip r:embed="rId3">
            <a:alphaModFix/>
          </a:blip>
          <a:srcRect b="1" l="13630" r="2323" t="0"/>
          <a:stretch/>
        </p:blipFill>
        <p:spPr>
          <a:xfrm>
            <a:off x="327547" y="321733"/>
            <a:ext cx="7058306" cy="4107392"/>
          </a:xfrm>
          <a:prstGeom prst="rect">
            <a:avLst/>
          </a:prstGeom>
          <a:noFill/>
          <a:ln>
            <a:noFill/>
          </a:ln>
        </p:spPr>
      </p:pic>
      <p:sp>
        <p:nvSpPr>
          <p:cNvPr id="634" name="Google Shape;634;p43"/>
          <p:cNvSpPr/>
          <p:nvPr/>
        </p:nvSpPr>
        <p:spPr>
          <a:xfrm>
            <a:off x="7534655" y="321732"/>
            <a:ext cx="433561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5" name="Google Shape;635;p43"/>
          <p:cNvSpPr txBox="1"/>
          <p:nvPr>
            <p:ph idx="1" type="body"/>
          </p:nvPr>
        </p:nvSpPr>
        <p:spPr>
          <a:xfrm>
            <a:off x="8029319" y="917725"/>
            <a:ext cx="3424739" cy="485236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00"/>
              </a:buClr>
              <a:buSzPts val="2000"/>
              <a:buChar char="•"/>
            </a:pPr>
            <a:r>
              <a:rPr lang="en-US" sz="2000">
                <a:solidFill>
                  <a:srgbClr val="FFFF00"/>
                </a:solidFill>
              </a:rPr>
              <a:t>Understanding Problem</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How Neural Network Works</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Error / Loss Function</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Back Propagation Algorithm </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Heuristic Training Dynamic</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Implementation</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Q&amp;A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Training Deep Neural Networks</a:t>
            </a:r>
            <a:endParaRPr/>
          </a:p>
        </p:txBody>
      </p:sp>
      <p:sp>
        <p:nvSpPr>
          <p:cNvPr id="641" name="Google Shape;641;p44"/>
          <p:cNvSpPr txBox="1"/>
          <p:nvPr>
            <p:ph idx="1" type="body"/>
          </p:nvPr>
        </p:nvSpPr>
        <p:spPr>
          <a:xfrm>
            <a:off x="6931158" y="1774141"/>
            <a:ext cx="5079521" cy="4351338"/>
          </a:xfrm>
          <a:prstGeom prst="rect">
            <a:avLst/>
          </a:prstGeom>
          <a:noFill/>
          <a:ln>
            <a:noFill/>
          </a:ln>
        </p:spPr>
        <p:txBody>
          <a:bodyPr anchorCtr="0" anchor="t" bIns="45700" lIns="91425" spcFirstLastPara="1" rIns="91425" wrap="square" tIns="45700">
            <a:normAutofit fontScale="70000" lnSpcReduction="20000"/>
          </a:bodyPr>
          <a:lstStyle/>
          <a:p>
            <a:pPr indent="-514350" lvl="0" marL="514350" rtl="0" algn="l">
              <a:lnSpc>
                <a:spcPct val="90000"/>
              </a:lnSpc>
              <a:spcBef>
                <a:spcPts val="0"/>
              </a:spcBef>
              <a:spcAft>
                <a:spcPts val="0"/>
              </a:spcAft>
              <a:buClr>
                <a:schemeClr val="dk1"/>
              </a:buClr>
              <a:buSzPct val="100000"/>
              <a:buFont typeface="Calibri"/>
              <a:buAutoNum type="arabicPeriod"/>
            </a:pPr>
            <a:r>
              <a:rPr b="1" lang="en-US" sz="3200"/>
              <a:t>Software Packages</a:t>
            </a:r>
            <a:endParaRPr/>
          </a:p>
          <a:p>
            <a:pPr indent="-514350" lvl="0" marL="514350" rtl="0" algn="l">
              <a:lnSpc>
                <a:spcPct val="90000"/>
              </a:lnSpc>
              <a:spcBef>
                <a:spcPts val="1000"/>
              </a:spcBef>
              <a:spcAft>
                <a:spcPts val="0"/>
              </a:spcAft>
              <a:buClr>
                <a:schemeClr val="dk1"/>
              </a:buClr>
              <a:buSzPct val="100000"/>
              <a:buFont typeface="Calibri"/>
              <a:buAutoNum type="arabicPeriod"/>
            </a:pPr>
            <a:r>
              <a:rPr b="1" lang="en-US" sz="3200"/>
              <a:t>One Time Setup</a:t>
            </a:r>
            <a:endParaRPr/>
          </a:p>
          <a:p>
            <a:pPr indent="-228600" lvl="1" marL="685800" rtl="0" algn="l">
              <a:lnSpc>
                <a:spcPct val="90000"/>
              </a:lnSpc>
              <a:spcBef>
                <a:spcPts val="500"/>
              </a:spcBef>
              <a:spcAft>
                <a:spcPts val="0"/>
              </a:spcAft>
              <a:buClr>
                <a:srgbClr val="0070C0"/>
              </a:buClr>
              <a:buSzPct val="100000"/>
              <a:buChar char="•"/>
            </a:pPr>
            <a:r>
              <a:rPr lang="en-US" sz="2800">
                <a:solidFill>
                  <a:srgbClr val="0070C0"/>
                </a:solidFill>
              </a:rPr>
              <a:t>Activation Functions</a:t>
            </a:r>
            <a:endParaRPr/>
          </a:p>
          <a:p>
            <a:pPr indent="-228600" lvl="1" marL="685800" rtl="0" algn="l">
              <a:lnSpc>
                <a:spcPct val="90000"/>
              </a:lnSpc>
              <a:spcBef>
                <a:spcPts val="500"/>
              </a:spcBef>
              <a:spcAft>
                <a:spcPts val="0"/>
              </a:spcAft>
              <a:buClr>
                <a:srgbClr val="0070C0"/>
              </a:buClr>
              <a:buSzPct val="100000"/>
              <a:buChar char="•"/>
            </a:pPr>
            <a:r>
              <a:rPr lang="en-US" sz="2800">
                <a:solidFill>
                  <a:srgbClr val="0070C0"/>
                </a:solidFill>
              </a:rPr>
              <a:t>Data Preprocessing</a:t>
            </a:r>
            <a:endParaRPr/>
          </a:p>
          <a:p>
            <a:pPr indent="-228600" lvl="1" marL="685800" rtl="0" algn="l">
              <a:lnSpc>
                <a:spcPct val="90000"/>
              </a:lnSpc>
              <a:spcBef>
                <a:spcPts val="500"/>
              </a:spcBef>
              <a:spcAft>
                <a:spcPts val="0"/>
              </a:spcAft>
              <a:buClr>
                <a:srgbClr val="0070C0"/>
              </a:buClr>
              <a:buSzPct val="100000"/>
              <a:buChar char="•"/>
            </a:pPr>
            <a:r>
              <a:rPr lang="en-US" sz="2800">
                <a:solidFill>
                  <a:srgbClr val="0070C0"/>
                </a:solidFill>
              </a:rPr>
              <a:t>Weight Initialization</a:t>
            </a:r>
            <a:endParaRPr/>
          </a:p>
          <a:p>
            <a:pPr indent="-228600" lvl="1" marL="685800" rtl="0" algn="l">
              <a:lnSpc>
                <a:spcPct val="90000"/>
              </a:lnSpc>
              <a:spcBef>
                <a:spcPts val="500"/>
              </a:spcBef>
              <a:spcAft>
                <a:spcPts val="0"/>
              </a:spcAft>
              <a:buClr>
                <a:srgbClr val="0070C0"/>
              </a:buClr>
              <a:buSzPct val="100000"/>
              <a:buChar char="•"/>
            </a:pPr>
            <a:r>
              <a:rPr lang="en-US" sz="2800">
                <a:solidFill>
                  <a:srgbClr val="0070C0"/>
                </a:solidFill>
              </a:rPr>
              <a:t>Regularization</a:t>
            </a:r>
            <a:endParaRPr/>
          </a:p>
          <a:p>
            <a:pPr indent="-228600" lvl="1" marL="685800" rtl="0" algn="l">
              <a:lnSpc>
                <a:spcPct val="90000"/>
              </a:lnSpc>
              <a:spcBef>
                <a:spcPts val="500"/>
              </a:spcBef>
              <a:spcAft>
                <a:spcPts val="0"/>
              </a:spcAft>
              <a:buClr>
                <a:srgbClr val="0070C0"/>
              </a:buClr>
              <a:buSzPct val="100000"/>
              <a:buChar char="•"/>
            </a:pPr>
            <a:r>
              <a:rPr lang="en-US" sz="2800">
                <a:solidFill>
                  <a:srgbClr val="0070C0"/>
                </a:solidFill>
              </a:rPr>
              <a:t>Gradient Descent Optimizers</a:t>
            </a:r>
            <a:endParaRPr/>
          </a:p>
          <a:p>
            <a:pPr indent="-514350" lvl="0" marL="514350" rtl="0" algn="l">
              <a:lnSpc>
                <a:spcPct val="90000"/>
              </a:lnSpc>
              <a:spcBef>
                <a:spcPts val="1000"/>
              </a:spcBef>
              <a:spcAft>
                <a:spcPts val="0"/>
              </a:spcAft>
              <a:buClr>
                <a:schemeClr val="dk1"/>
              </a:buClr>
              <a:buSzPct val="100000"/>
              <a:buFont typeface="Calibri"/>
              <a:buAutoNum type="arabicPeriod"/>
            </a:pPr>
            <a:r>
              <a:rPr b="1" lang="en-US" sz="3200"/>
              <a:t>Training Dynamics</a:t>
            </a:r>
            <a:endParaRPr/>
          </a:p>
          <a:p>
            <a:pPr indent="-228600" lvl="1" marL="685800" rtl="0" algn="l">
              <a:lnSpc>
                <a:spcPct val="90000"/>
              </a:lnSpc>
              <a:spcBef>
                <a:spcPts val="500"/>
              </a:spcBef>
              <a:spcAft>
                <a:spcPts val="0"/>
              </a:spcAft>
              <a:buClr>
                <a:srgbClr val="0070C0"/>
              </a:buClr>
              <a:buSzPct val="100000"/>
              <a:buChar char="•"/>
            </a:pPr>
            <a:r>
              <a:rPr lang="en-US" sz="2800">
                <a:solidFill>
                  <a:srgbClr val="0070C0"/>
                </a:solidFill>
              </a:rPr>
              <a:t>Babysitting the Learning Process</a:t>
            </a:r>
            <a:endParaRPr/>
          </a:p>
          <a:p>
            <a:pPr indent="-228600" lvl="1" marL="685800" rtl="0" algn="l">
              <a:lnSpc>
                <a:spcPct val="90000"/>
              </a:lnSpc>
              <a:spcBef>
                <a:spcPts val="500"/>
              </a:spcBef>
              <a:spcAft>
                <a:spcPts val="0"/>
              </a:spcAft>
              <a:buClr>
                <a:srgbClr val="0070C0"/>
              </a:buClr>
              <a:buSzPct val="100000"/>
              <a:buChar char="•"/>
            </a:pPr>
            <a:r>
              <a:rPr lang="en-US" sz="2800">
                <a:solidFill>
                  <a:srgbClr val="0070C0"/>
                </a:solidFill>
              </a:rPr>
              <a:t>Monitor and Visualize</a:t>
            </a:r>
            <a:endParaRPr/>
          </a:p>
          <a:p>
            <a:pPr indent="-228600" lvl="1" marL="685800" rtl="0" algn="l">
              <a:lnSpc>
                <a:spcPct val="90000"/>
              </a:lnSpc>
              <a:spcBef>
                <a:spcPts val="500"/>
              </a:spcBef>
              <a:spcAft>
                <a:spcPts val="0"/>
              </a:spcAft>
              <a:buClr>
                <a:srgbClr val="0070C0"/>
              </a:buClr>
              <a:buSzPct val="100000"/>
              <a:buChar char="•"/>
            </a:pPr>
            <a:r>
              <a:rPr lang="en-US" sz="2800">
                <a:solidFill>
                  <a:srgbClr val="0070C0"/>
                </a:solidFill>
              </a:rPr>
              <a:t>Learning Rate Schedules</a:t>
            </a:r>
            <a:endParaRPr/>
          </a:p>
          <a:p>
            <a:pPr indent="-228600" lvl="1" marL="685800" rtl="0" algn="l">
              <a:lnSpc>
                <a:spcPct val="90000"/>
              </a:lnSpc>
              <a:spcBef>
                <a:spcPts val="500"/>
              </a:spcBef>
              <a:spcAft>
                <a:spcPts val="0"/>
              </a:spcAft>
              <a:buClr>
                <a:srgbClr val="0070C0"/>
              </a:buClr>
              <a:buSzPct val="100000"/>
              <a:buChar char="•"/>
            </a:pPr>
            <a:r>
              <a:rPr lang="en-US" sz="2800">
                <a:solidFill>
                  <a:srgbClr val="0070C0"/>
                </a:solidFill>
              </a:rPr>
              <a:t>Hyperparameter Optimization</a:t>
            </a:r>
            <a:endParaRPr/>
          </a:p>
          <a:p>
            <a:pPr indent="-514350" lvl="0" marL="514350" rtl="0" algn="l">
              <a:lnSpc>
                <a:spcPct val="90000"/>
              </a:lnSpc>
              <a:spcBef>
                <a:spcPts val="1000"/>
              </a:spcBef>
              <a:spcAft>
                <a:spcPts val="0"/>
              </a:spcAft>
              <a:buClr>
                <a:schemeClr val="dk1"/>
              </a:buClr>
              <a:buSzPct val="100000"/>
              <a:buFont typeface="Calibri"/>
              <a:buAutoNum type="arabicPeriod"/>
            </a:pPr>
            <a:r>
              <a:rPr b="1" lang="en-US" sz="3200"/>
              <a:t>Evaluation</a:t>
            </a:r>
            <a:endParaRPr/>
          </a:p>
          <a:p>
            <a:pPr indent="-228600" lvl="1" marL="685800" rtl="0" algn="l">
              <a:lnSpc>
                <a:spcPct val="90000"/>
              </a:lnSpc>
              <a:spcBef>
                <a:spcPts val="500"/>
              </a:spcBef>
              <a:spcAft>
                <a:spcPts val="0"/>
              </a:spcAft>
              <a:buClr>
                <a:srgbClr val="0070C0"/>
              </a:buClr>
              <a:buSzPct val="100000"/>
              <a:buChar char="•"/>
            </a:pPr>
            <a:r>
              <a:rPr lang="en-US" sz="2800">
                <a:solidFill>
                  <a:srgbClr val="0070C0"/>
                </a:solidFill>
              </a:rPr>
              <a:t>Model Ensembles</a:t>
            </a:r>
            <a:endParaRPr/>
          </a:p>
        </p:txBody>
      </p:sp>
      <p:sp>
        <p:nvSpPr>
          <p:cNvPr id="642" name="Google Shape;642;p44"/>
          <p:cNvSpPr txBox="1"/>
          <p:nvPr/>
        </p:nvSpPr>
        <p:spPr>
          <a:xfrm rot="5400000">
            <a:off x="4123425" y="3329512"/>
            <a:ext cx="386304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rgbClr val="FF0000"/>
                </a:solidFill>
                <a:latin typeface="Calibri"/>
                <a:ea typeface="Calibri"/>
                <a:cs typeface="Calibri"/>
                <a:sym typeface="Calibri"/>
              </a:rPr>
              <a:t>Heuristics</a:t>
            </a:r>
            <a:endParaRPr/>
          </a:p>
        </p:txBody>
      </p:sp>
      <p:grpSp>
        <p:nvGrpSpPr>
          <p:cNvPr id="643" name="Google Shape;643;p44"/>
          <p:cNvGrpSpPr/>
          <p:nvPr/>
        </p:nvGrpSpPr>
        <p:grpSpPr>
          <a:xfrm>
            <a:off x="1003317" y="1774141"/>
            <a:ext cx="4280293" cy="4311069"/>
            <a:chOff x="6916794" y="1857596"/>
            <a:chExt cx="4280293" cy="4311069"/>
          </a:xfrm>
        </p:grpSpPr>
        <p:sp>
          <p:nvSpPr>
            <p:cNvPr id="644" name="Google Shape;644;p44"/>
            <p:cNvSpPr txBox="1"/>
            <p:nvPr/>
          </p:nvSpPr>
          <p:spPr>
            <a:xfrm>
              <a:off x="6916794" y="3905370"/>
              <a:ext cx="4280293" cy="226329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Calibri"/>
                  <a:ea typeface="Calibri"/>
                  <a:cs typeface="Calibri"/>
                  <a:sym typeface="Calibri"/>
                </a:rPr>
                <a:t>Mini-Batch SGD Loop: </a:t>
              </a:r>
              <a:endParaRPr/>
            </a:p>
            <a:p>
              <a:pPr indent="-514350" lvl="0" marL="514350" marR="0" rtl="0" algn="l">
                <a:lnSpc>
                  <a:spcPct val="90000"/>
                </a:lnSpc>
                <a:spcBef>
                  <a:spcPts val="100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Sample a batch of data</a:t>
              </a:r>
              <a:endParaRPr/>
            </a:p>
            <a:p>
              <a:pPr indent="-514350" lvl="0" marL="514350" marR="0" rtl="0" algn="l">
                <a:lnSpc>
                  <a:spcPct val="90000"/>
                </a:lnSpc>
                <a:spcBef>
                  <a:spcPts val="1000"/>
                </a:spcBef>
                <a:spcAft>
                  <a:spcPts val="0"/>
                </a:spcAft>
                <a:buClr>
                  <a:schemeClr val="dk1"/>
                </a:buClr>
                <a:buSzPts val="1600"/>
                <a:buFont typeface="Calibri"/>
                <a:buAutoNum type="arabicPeriod"/>
              </a:pPr>
              <a:r>
                <a:rPr b="1" lang="en-US" sz="1600">
                  <a:solidFill>
                    <a:schemeClr val="dk1"/>
                  </a:solidFill>
                  <a:latin typeface="Calibri"/>
                  <a:ea typeface="Calibri"/>
                  <a:cs typeface="Calibri"/>
                  <a:sym typeface="Calibri"/>
                </a:rPr>
                <a:t>Forward prop</a:t>
              </a:r>
              <a:r>
                <a:rPr lang="en-US" sz="1600">
                  <a:solidFill>
                    <a:schemeClr val="dk1"/>
                  </a:solidFill>
                  <a:latin typeface="Calibri"/>
                  <a:ea typeface="Calibri"/>
                  <a:cs typeface="Calibri"/>
                  <a:sym typeface="Calibri"/>
                </a:rPr>
                <a:t> it through the network</a:t>
              </a:r>
              <a:endParaRPr/>
            </a:p>
            <a:p>
              <a:pPr indent="-514350" lvl="0" marL="514350" marR="0" rtl="0" algn="l">
                <a:lnSpc>
                  <a:spcPct val="90000"/>
                </a:lnSpc>
                <a:spcBef>
                  <a:spcPts val="100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Get the loss / in-sample error</a:t>
              </a:r>
              <a:endParaRPr/>
            </a:p>
            <a:p>
              <a:pPr indent="-514350" lvl="0" marL="514350" marR="0" rtl="0" algn="l">
                <a:lnSpc>
                  <a:spcPct val="90000"/>
                </a:lnSpc>
                <a:spcBef>
                  <a:spcPts val="1000"/>
                </a:spcBef>
                <a:spcAft>
                  <a:spcPts val="0"/>
                </a:spcAft>
                <a:buClr>
                  <a:schemeClr val="dk1"/>
                </a:buClr>
                <a:buSzPts val="1600"/>
                <a:buFont typeface="Calibri"/>
                <a:buAutoNum type="arabicPeriod"/>
              </a:pPr>
              <a:r>
                <a:rPr b="1" lang="en-US" sz="1600">
                  <a:solidFill>
                    <a:schemeClr val="dk1"/>
                  </a:solidFill>
                  <a:latin typeface="Calibri"/>
                  <a:ea typeface="Calibri"/>
                  <a:cs typeface="Calibri"/>
                  <a:sym typeface="Calibri"/>
                </a:rPr>
                <a:t>Backprop</a:t>
              </a:r>
              <a:r>
                <a:rPr lang="en-US" sz="1600">
                  <a:solidFill>
                    <a:schemeClr val="dk1"/>
                  </a:solidFill>
                  <a:latin typeface="Calibri"/>
                  <a:ea typeface="Calibri"/>
                  <a:cs typeface="Calibri"/>
                  <a:sym typeface="Calibri"/>
                </a:rPr>
                <a:t> to calculate gradient</a:t>
              </a:r>
              <a:endParaRPr/>
            </a:p>
            <a:p>
              <a:pPr indent="-514350" lvl="0" marL="514350" marR="0" rtl="0" algn="l">
                <a:lnSpc>
                  <a:spcPct val="90000"/>
                </a:lnSpc>
                <a:spcBef>
                  <a:spcPts val="100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Update parameters using gradient</a:t>
              </a:r>
              <a:endParaRPr/>
            </a:p>
          </p:txBody>
        </p:sp>
        <p:pic>
          <p:nvPicPr>
            <p:cNvPr id="645" name="Google Shape;645;p44"/>
            <p:cNvPicPr preferRelativeResize="0"/>
            <p:nvPr/>
          </p:nvPicPr>
          <p:blipFill rotWithShape="1">
            <a:blip r:embed="rId3">
              <a:alphaModFix/>
            </a:blip>
            <a:srcRect b="0" l="0" r="0" t="0"/>
            <a:stretch/>
          </p:blipFill>
          <p:spPr>
            <a:xfrm>
              <a:off x="6931158" y="1857596"/>
              <a:ext cx="3752730" cy="1880865"/>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9" name="Shape 649"/>
        <p:cNvGrpSpPr/>
        <p:nvPr/>
      </p:nvGrpSpPr>
      <p:grpSpPr>
        <a:xfrm>
          <a:off x="0" y="0"/>
          <a:ext cx="0" cy="0"/>
          <a:chOff x="0" y="0"/>
          <a:chExt cx="0" cy="0"/>
        </a:xfrm>
      </p:grpSpPr>
      <p:sp>
        <p:nvSpPr>
          <p:cNvPr id="650" name="Google Shape;650;p45"/>
          <p:cNvSpPr/>
          <p:nvPr/>
        </p:nvSpPr>
        <p:spPr>
          <a:xfrm>
            <a:off x="1" y="3726"/>
            <a:ext cx="5614875"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51" name="Google Shape;651;p4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52" name="Google Shape;652;p45"/>
          <p:cNvSpPr txBox="1"/>
          <p:nvPr>
            <p:ph type="title"/>
          </p:nvPr>
        </p:nvSpPr>
        <p:spPr>
          <a:xfrm>
            <a:off x="6094105" y="802955"/>
            <a:ext cx="4977976" cy="14540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Calibri"/>
              <a:buNone/>
            </a:pPr>
            <a:r>
              <a:rPr lang="en-US">
                <a:solidFill>
                  <a:srgbClr val="000000"/>
                </a:solidFill>
              </a:rPr>
              <a:t>Overfitting Problem</a:t>
            </a:r>
            <a:endParaRPr/>
          </a:p>
        </p:txBody>
      </p:sp>
      <p:sp>
        <p:nvSpPr>
          <p:cNvPr id="653" name="Google Shape;653;p45"/>
          <p:cNvSpPr/>
          <p:nvPr/>
        </p:nvSpPr>
        <p:spPr>
          <a:xfrm>
            <a:off x="0" y="738619"/>
            <a:ext cx="5000438" cy="5400962"/>
          </a:xfrm>
          <a:custGeom>
            <a:rect b="b" l="l" r="r" t="t"/>
            <a:pathLst>
              <a:path extrusionOk="0" h="5400962" w="5000438">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 name="Google Shape;654;p45"/>
          <p:cNvSpPr txBox="1"/>
          <p:nvPr>
            <p:ph idx="1" type="body"/>
          </p:nvPr>
        </p:nvSpPr>
        <p:spPr>
          <a:xfrm>
            <a:off x="6090574" y="2421682"/>
            <a:ext cx="4977578" cy="3639289"/>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1700"/>
              <a:buChar char="•"/>
            </a:pPr>
            <a:r>
              <a:rPr b="1" lang="en-US" sz="1700">
                <a:solidFill>
                  <a:srgbClr val="000000"/>
                </a:solidFill>
              </a:rPr>
              <a:t>Overfitting</a:t>
            </a:r>
            <a:r>
              <a:rPr lang="en-US" sz="1700">
                <a:solidFill>
                  <a:srgbClr val="000000"/>
                </a:solidFill>
              </a:rPr>
              <a:t> : the downside of complex model</a:t>
            </a:r>
            <a:endParaRPr/>
          </a:p>
          <a:p>
            <a:pPr indent="-228600" lvl="0" marL="228600" rtl="0" algn="l">
              <a:lnSpc>
                <a:spcPct val="90000"/>
              </a:lnSpc>
              <a:spcBef>
                <a:spcPts val="1000"/>
              </a:spcBef>
              <a:spcAft>
                <a:spcPts val="0"/>
              </a:spcAft>
              <a:buClr>
                <a:srgbClr val="000000"/>
              </a:buClr>
              <a:buSzPts val="1700"/>
              <a:buChar char="•"/>
            </a:pPr>
            <a:r>
              <a:rPr lang="en-US" sz="1700">
                <a:solidFill>
                  <a:srgbClr val="000000"/>
                </a:solidFill>
              </a:rPr>
              <a:t>Training data contains two type of noise:</a:t>
            </a:r>
            <a:endParaRPr/>
          </a:p>
          <a:p>
            <a:pPr indent="-228600" lvl="1" marL="685800" rtl="0" algn="l">
              <a:lnSpc>
                <a:spcPct val="90000"/>
              </a:lnSpc>
              <a:spcBef>
                <a:spcPts val="500"/>
              </a:spcBef>
              <a:spcAft>
                <a:spcPts val="0"/>
              </a:spcAft>
              <a:buClr>
                <a:srgbClr val="000000"/>
              </a:buClr>
              <a:buSzPts val="1700"/>
              <a:buChar char="•"/>
            </a:pPr>
            <a:r>
              <a:rPr b="1" lang="en-US" sz="1700">
                <a:solidFill>
                  <a:srgbClr val="000000"/>
                </a:solidFill>
              </a:rPr>
              <a:t>Unreliable target values</a:t>
            </a:r>
            <a:endParaRPr/>
          </a:p>
          <a:p>
            <a:pPr indent="-228600" lvl="1" marL="685800" rtl="0" algn="l">
              <a:lnSpc>
                <a:spcPct val="90000"/>
              </a:lnSpc>
              <a:spcBef>
                <a:spcPts val="500"/>
              </a:spcBef>
              <a:spcAft>
                <a:spcPts val="0"/>
              </a:spcAft>
              <a:buClr>
                <a:srgbClr val="000000"/>
              </a:buClr>
              <a:buSzPts val="1700"/>
              <a:buChar char="•"/>
            </a:pPr>
            <a:r>
              <a:rPr b="1" lang="en-US" sz="1700">
                <a:solidFill>
                  <a:srgbClr val="000000"/>
                </a:solidFill>
              </a:rPr>
              <a:t>Sampling error</a:t>
            </a:r>
            <a:endParaRPr sz="1700">
              <a:solidFill>
                <a:srgbClr val="000000"/>
              </a:solidFill>
            </a:endParaRPr>
          </a:p>
          <a:p>
            <a:pPr indent="-228600" lvl="0" marL="228600" rtl="0" algn="l">
              <a:lnSpc>
                <a:spcPct val="90000"/>
              </a:lnSpc>
              <a:spcBef>
                <a:spcPts val="1000"/>
              </a:spcBef>
              <a:spcAft>
                <a:spcPts val="0"/>
              </a:spcAft>
              <a:buClr>
                <a:srgbClr val="000000"/>
              </a:buClr>
              <a:buSzPts val="1700"/>
              <a:buChar char="•"/>
            </a:pPr>
            <a:r>
              <a:rPr lang="en-US" sz="1700">
                <a:solidFill>
                  <a:srgbClr val="000000"/>
                </a:solidFill>
              </a:rPr>
              <a:t>When we fit the model, it cannot tell which regularities are real and which are caused by sampling error.</a:t>
            </a:r>
            <a:endParaRPr/>
          </a:p>
          <a:p>
            <a:pPr indent="-228600" lvl="0" marL="228600" rtl="0" algn="l">
              <a:lnSpc>
                <a:spcPct val="90000"/>
              </a:lnSpc>
              <a:spcBef>
                <a:spcPts val="1000"/>
              </a:spcBef>
              <a:spcAft>
                <a:spcPts val="0"/>
              </a:spcAft>
              <a:buClr>
                <a:srgbClr val="000000"/>
              </a:buClr>
              <a:buSzPts val="1700"/>
              <a:buChar char="•"/>
            </a:pPr>
            <a:r>
              <a:rPr b="1" lang="en-US" sz="1700">
                <a:solidFill>
                  <a:srgbClr val="000000"/>
                </a:solidFill>
              </a:rPr>
              <a:t>Which model we trust?</a:t>
            </a:r>
            <a:endParaRPr/>
          </a:p>
          <a:p>
            <a:pPr indent="-228600" lvl="1" marL="685800" rtl="0" algn="l">
              <a:lnSpc>
                <a:spcPct val="90000"/>
              </a:lnSpc>
              <a:spcBef>
                <a:spcPts val="500"/>
              </a:spcBef>
              <a:spcAft>
                <a:spcPts val="0"/>
              </a:spcAft>
              <a:buClr>
                <a:srgbClr val="000000"/>
              </a:buClr>
              <a:buSzPts val="1700"/>
              <a:buChar char="•"/>
            </a:pPr>
            <a:r>
              <a:rPr lang="en-US" sz="1700">
                <a:solidFill>
                  <a:srgbClr val="000000"/>
                </a:solidFill>
              </a:rPr>
              <a:t>Complicated model?</a:t>
            </a:r>
            <a:endParaRPr/>
          </a:p>
          <a:p>
            <a:pPr indent="-228600" lvl="1" marL="685800" rtl="0" algn="l">
              <a:lnSpc>
                <a:spcPct val="90000"/>
              </a:lnSpc>
              <a:spcBef>
                <a:spcPts val="500"/>
              </a:spcBef>
              <a:spcAft>
                <a:spcPts val="0"/>
              </a:spcAft>
              <a:buClr>
                <a:srgbClr val="000000"/>
              </a:buClr>
              <a:buSzPts val="1700"/>
              <a:buChar char="•"/>
            </a:pPr>
            <a:r>
              <a:rPr lang="en-US" sz="1700">
                <a:solidFill>
                  <a:srgbClr val="000000"/>
                </a:solidFill>
              </a:rPr>
              <a:t>Simple model?</a:t>
            </a:r>
            <a:endParaRPr/>
          </a:p>
          <a:p>
            <a:pPr indent="-228600" lvl="1" marL="685800" rtl="0" algn="l">
              <a:lnSpc>
                <a:spcPct val="90000"/>
              </a:lnSpc>
              <a:spcBef>
                <a:spcPts val="500"/>
              </a:spcBef>
              <a:spcAft>
                <a:spcPts val="0"/>
              </a:spcAft>
              <a:buClr>
                <a:srgbClr val="000000"/>
              </a:buClr>
              <a:buSzPts val="1700"/>
              <a:buChar char="•"/>
            </a:pPr>
            <a:r>
              <a:rPr lang="en-US" sz="1700">
                <a:solidFill>
                  <a:srgbClr val="000000"/>
                </a:solidFill>
              </a:rPr>
              <a:t>If the model is very flexible it can model the sampling error really well. This is a disaster.</a:t>
            </a:r>
            <a:endParaRPr/>
          </a:p>
          <a:p>
            <a:pPr indent="-120650" lvl="0" marL="228600" rtl="0" algn="l">
              <a:lnSpc>
                <a:spcPct val="90000"/>
              </a:lnSpc>
              <a:spcBef>
                <a:spcPts val="1000"/>
              </a:spcBef>
              <a:spcAft>
                <a:spcPts val="0"/>
              </a:spcAft>
              <a:buClr>
                <a:schemeClr val="dk1"/>
              </a:buClr>
              <a:buSzPts val="1700"/>
              <a:buNone/>
            </a:pPr>
            <a:r>
              <a:t/>
            </a:r>
            <a:endParaRPr sz="1700">
              <a:solidFill>
                <a:srgbClr val="000000"/>
              </a:solidFill>
            </a:endParaRPr>
          </a:p>
        </p:txBody>
      </p:sp>
      <p:grpSp>
        <p:nvGrpSpPr>
          <p:cNvPr id="655" name="Google Shape;655;p45"/>
          <p:cNvGrpSpPr/>
          <p:nvPr/>
        </p:nvGrpSpPr>
        <p:grpSpPr>
          <a:xfrm>
            <a:off x="401068" y="1768363"/>
            <a:ext cx="3804297" cy="3340042"/>
            <a:chOff x="6623776" y="1300834"/>
            <a:chExt cx="5881751" cy="5163976"/>
          </a:xfrm>
        </p:grpSpPr>
        <p:pic>
          <p:nvPicPr>
            <p:cNvPr id="656" name="Google Shape;656;p45"/>
            <p:cNvPicPr preferRelativeResize="0"/>
            <p:nvPr/>
          </p:nvPicPr>
          <p:blipFill rotWithShape="1">
            <a:blip r:embed="rId4">
              <a:alphaModFix/>
            </a:blip>
            <a:srcRect b="0" l="0" r="0" t="0"/>
            <a:stretch/>
          </p:blipFill>
          <p:spPr>
            <a:xfrm>
              <a:off x="6623776" y="1300834"/>
              <a:ext cx="5484944" cy="3812896"/>
            </a:xfrm>
            <a:prstGeom prst="rect">
              <a:avLst/>
            </a:prstGeom>
            <a:noFill/>
            <a:ln>
              <a:noFill/>
            </a:ln>
          </p:spPr>
        </p:pic>
        <p:sp>
          <p:nvSpPr>
            <p:cNvPr id="657" name="Google Shape;657;p45"/>
            <p:cNvSpPr txBox="1"/>
            <p:nvPr/>
          </p:nvSpPr>
          <p:spPr>
            <a:xfrm>
              <a:off x="6844041" y="5374645"/>
              <a:ext cx="5661486" cy="109016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None/>
              </a:pPr>
              <a:r>
                <a:rPr lang="en-US" sz="1800">
                  <a:solidFill>
                    <a:srgbClr val="FF0000"/>
                  </a:solidFill>
                  <a:latin typeface="Calibri"/>
                  <a:ea typeface="Calibri"/>
                  <a:cs typeface="Calibri"/>
                  <a:sym typeface="Calibri"/>
                </a:rPr>
                <a:t>Which output value should you predict </a:t>
              </a:r>
              <a:endParaRPr/>
            </a:p>
            <a:p>
              <a:pPr indent="0" lvl="0" marL="0" marR="0" rtl="0" algn="ctr">
                <a:lnSpc>
                  <a:spcPct val="90000"/>
                </a:lnSpc>
                <a:spcBef>
                  <a:spcPts val="600"/>
                </a:spcBef>
                <a:spcAft>
                  <a:spcPts val="0"/>
                </a:spcAft>
                <a:buNone/>
              </a:pPr>
              <a:r>
                <a:rPr lang="en-US" sz="1800">
                  <a:solidFill>
                    <a:srgbClr val="FF0000"/>
                  </a:solidFill>
                  <a:latin typeface="Calibri"/>
                  <a:ea typeface="Calibri"/>
                  <a:cs typeface="Calibri"/>
                  <a:sym typeface="Calibri"/>
                </a:rPr>
                <a:t>for this test input? </a:t>
              </a:r>
              <a:endParaRPr/>
            </a:p>
            <a:p>
              <a:pPr indent="0" lvl="0" marL="0" marR="0" rtl="0" algn="l">
                <a:lnSpc>
                  <a:spcPct val="90000"/>
                </a:lnSpc>
                <a:spcBef>
                  <a:spcPts val="600"/>
                </a:spcBef>
                <a:spcAft>
                  <a:spcPts val="0"/>
                </a:spcAft>
                <a:buNone/>
              </a:pPr>
              <a:r>
                <a:t/>
              </a:r>
              <a:endParaRPr sz="900">
                <a:solidFill>
                  <a:srgbClr val="FF0000"/>
                </a:solidFill>
                <a:latin typeface="Calibri"/>
                <a:ea typeface="Calibri"/>
                <a:cs typeface="Calibri"/>
                <a:sym typeface="Calibri"/>
              </a:endParaRPr>
            </a:p>
          </p:txBody>
        </p:sp>
        <p:sp>
          <p:nvSpPr>
            <p:cNvPr id="658" name="Google Shape;658;p45"/>
            <p:cNvSpPr txBox="1"/>
            <p:nvPr/>
          </p:nvSpPr>
          <p:spPr>
            <a:xfrm>
              <a:off x="8669382" y="4720200"/>
              <a:ext cx="1005403" cy="36933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i="1" lang="en-US" sz="900">
                  <a:solidFill>
                    <a:schemeClr val="dk1"/>
                  </a:solidFill>
                  <a:latin typeface="Calibri"/>
                  <a:ea typeface="Calibri"/>
                  <a:cs typeface="Calibri"/>
                  <a:sym typeface="Calibri"/>
                </a:rPr>
                <a:t>Input = x</a:t>
              </a:r>
              <a:endParaRPr/>
            </a:p>
          </p:txBody>
        </p:sp>
        <p:sp>
          <p:nvSpPr>
            <p:cNvPr id="659" name="Google Shape;659;p45"/>
            <p:cNvSpPr txBox="1"/>
            <p:nvPr/>
          </p:nvSpPr>
          <p:spPr>
            <a:xfrm rot="-5400000">
              <a:off x="6375146" y="3123962"/>
              <a:ext cx="1168910" cy="36933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i="1" lang="en-US" sz="900">
                  <a:solidFill>
                    <a:schemeClr val="dk1"/>
                  </a:solidFill>
                  <a:latin typeface="Calibri"/>
                  <a:ea typeface="Calibri"/>
                  <a:cs typeface="Calibri"/>
                  <a:sym typeface="Calibri"/>
                </a:rPr>
                <a:t>Output = y</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3" name="Shape 663"/>
        <p:cNvGrpSpPr/>
        <p:nvPr/>
      </p:nvGrpSpPr>
      <p:grpSpPr>
        <a:xfrm>
          <a:off x="0" y="0"/>
          <a:ext cx="0" cy="0"/>
          <a:chOff x="0" y="0"/>
          <a:chExt cx="0" cy="0"/>
        </a:xfrm>
      </p:grpSpPr>
      <p:sp>
        <p:nvSpPr>
          <p:cNvPr id="664" name="Google Shape;664;p46"/>
          <p:cNvSpPr/>
          <p:nvPr/>
        </p:nvSpPr>
        <p:spPr>
          <a:xfrm>
            <a:off x="1" y="3726"/>
            <a:ext cx="5614875"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65" name="Google Shape;665;p4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66" name="Google Shape;666;p46"/>
          <p:cNvSpPr txBox="1"/>
          <p:nvPr>
            <p:ph type="title"/>
          </p:nvPr>
        </p:nvSpPr>
        <p:spPr>
          <a:xfrm>
            <a:off x="6094105" y="802955"/>
            <a:ext cx="4977976" cy="14540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Calibri"/>
              <a:buNone/>
            </a:pPr>
            <a:r>
              <a:rPr lang="en-US">
                <a:solidFill>
                  <a:srgbClr val="000000"/>
                </a:solidFill>
              </a:rPr>
              <a:t>How to Handle Overfitting</a:t>
            </a:r>
            <a:endParaRPr/>
          </a:p>
        </p:txBody>
      </p:sp>
      <p:sp>
        <p:nvSpPr>
          <p:cNvPr id="667" name="Google Shape;667;p46"/>
          <p:cNvSpPr/>
          <p:nvPr/>
        </p:nvSpPr>
        <p:spPr>
          <a:xfrm>
            <a:off x="0" y="738619"/>
            <a:ext cx="5000438" cy="5400962"/>
          </a:xfrm>
          <a:custGeom>
            <a:rect b="b" l="l" r="r" t="t"/>
            <a:pathLst>
              <a:path extrusionOk="0" h="5400962" w="5000438">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heckmark" id="668" name="Google Shape;668;p46"/>
          <p:cNvPicPr preferRelativeResize="0"/>
          <p:nvPr/>
        </p:nvPicPr>
        <p:blipFill rotWithShape="1">
          <a:blip r:embed="rId4">
            <a:alphaModFix/>
          </a:blip>
          <a:srcRect b="0" l="0" r="0" t="0"/>
          <a:stretch/>
        </p:blipFill>
        <p:spPr>
          <a:xfrm>
            <a:off x="450254" y="1629089"/>
            <a:ext cx="3620021" cy="3620021"/>
          </a:xfrm>
          <a:prstGeom prst="rect">
            <a:avLst/>
          </a:prstGeom>
          <a:noFill/>
          <a:ln>
            <a:noFill/>
          </a:ln>
        </p:spPr>
      </p:pic>
      <p:sp>
        <p:nvSpPr>
          <p:cNvPr id="669" name="Google Shape;669;p46"/>
          <p:cNvSpPr txBox="1"/>
          <p:nvPr>
            <p:ph idx="1" type="body"/>
          </p:nvPr>
        </p:nvSpPr>
        <p:spPr>
          <a:xfrm>
            <a:off x="6090574" y="2421682"/>
            <a:ext cx="4977578" cy="36392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000"/>
              <a:buNone/>
            </a:pPr>
            <a:r>
              <a:rPr b="1" lang="en-US" sz="2000">
                <a:solidFill>
                  <a:srgbClr val="000000"/>
                </a:solidFill>
              </a:rPr>
              <a:t>Many Techniques Available</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Get more data</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Use right capacity model</a:t>
            </a:r>
            <a:endParaRPr/>
          </a:p>
          <a:p>
            <a:pPr indent="-228600" lvl="1" marL="685800" rtl="0" algn="l">
              <a:lnSpc>
                <a:spcPct val="90000"/>
              </a:lnSpc>
              <a:spcBef>
                <a:spcPts val="500"/>
              </a:spcBef>
              <a:spcAft>
                <a:spcPts val="0"/>
              </a:spcAft>
              <a:buClr>
                <a:srgbClr val="000000"/>
              </a:buClr>
              <a:buSzPts val="2000"/>
              <a:buChar char="•"/>
            </a:pPr>
            <a:r>
              <a:rPr b="1" lang="en-US" sz="2000">
                <a:solidFill>
                  <a:srgbClr val="000000"/>
                </a:solidFill>
              </a:rPr>
              <a:t>Weight-decay / regularization</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Weight-sharing</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Early stopping </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Model averaging</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Bayesian fitting of neural nets </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Dropout</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Generative pre-training </a:t>
            </a:r>
            <a:endParaRPr/>
          </a:p>
          <a:p>
            <a:pPr indent="-101600" lvl="0" marL="228600" rtl="0" algn="l">
              <a:lnSpc>
                <a:spcPct val="90000"/>
              </a:lnSpc>
              <a:spcBef>
                <a:spcPts val="1000"/>
              </a:spcBef>
              <a:spcAft>
                <a:spcPts val="0"/>
              </a:spcAft>
              <a:buClr>
                <a:schemeClr val="dk1"/>
              </a:buClr>
              <a:buSzPts val="2000"/>
              <a:buNone/>
            </a:pPr>
            <a:r>
              <a:t/>
            </a:r>
            <a:endParaRPr sz="2000">
              <a:solidFill>
                <a:srgbClr val="000000"/>
              </a:solidFill>
            </a:endParaRPr>
          </a:p>
        </p:txBody>
      </p:sp>
      <p:sp>
        <p:nvSpPr>
          <p:cNvPr id="670" name="Google Shape;670;p46"/>
          <p:cNvSpPr/>
          <p:nvPr/>
        </p:nvSpPr>
        <p:spPr>
          <a:xfrm>
            <a:off x="1763423" y="4874627"/>
            <a:ext cx="4089302" cy="1244754"/>
          </a:xfrm>
          <a:prstGeom prst="roundRect">
            <a:avLst>
              <a:gd fmla="val 16667" name="adj"/>
            </a:avLst>
          </a:prstGeom>
          <a:solidFill>
            <a:schemeClr val="lt1"/>
          </a:solidFill>
          <a:ln cap="flat" cmpd="sng" w="285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Limit the size of weights by penalizing large weights using penalties or constraints on their squared values (L2 penalty) or absolute values (L1 penalty).</a:t>
            </a:r>
            <a:endParaRPr sz="1400">
              <a:solidFill>
                <a:srgbClr val="FF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5" name="Shape 675"/>
        <p:cNvGrpSpPr/>
        <p:nvPr/>
      </p:nvGrpSpPr>
      <p:grpSpPr>
        <a:xfrm>
          <a:off x="0" y="0"/>
          <a:ext cx="0" cy="0"/>
          <a:chOff x="0" y="0"/>
          <a:chExt cx="0" cy="0"/>
        </a:xfrm>
      </p:grpSpPr>
      <p:sp>
        <p:nvSpPr>
          <p:cNvPr id="676" name="Google Shape;676;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47"/>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Google Shape;678;p47"/>
          <p:cNvSpPr/>
          <p:nvPr/>
        </p:nvSpPr>
        <p:spPr>
          <a:xfrm>
            <a:off x="641774" y="623275"/>
            <a:ext cx="10905053" cy="5607882"/>
          </a:xfrm>
          <a:prstGeom prst="rect">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Google Shape;679;p47"/>
          <p:cNvSpPr txBox="1"/>
          <p:nvPr>
            <p:ph type="title"/>
          </p:nvPr>
        </p:nvSpPr>
        <p:spPr>
          <a:xfrm>
            <a:off x="5255260" y="1188637"/>
            <a:ext cx="5852711" cy="15972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100"/>
              <a:buFont typeface="Calibri"/>
              <a:buNone/>
            </a:pPr>
            <a:r>
              <a:rPr lang="en-US" sz="5100"/>
              <a:t>Weights Initialization</a:t>
            </a:r>
            <a:endParaRPr/>
          </a:p>
        </p:txBody>
      </p:sp>
      <p:pic>
        <p:nvPicPr>
          <p:cNvPr descr="Questions" id="680" name="Google Shape;680;p47"/>
          <p:cNvPicPr preferRelativeResize="0"/>
          <p:nvPr/>
        </p:nvPicPr>
        <p:blipFill rotWithShape="1">
          <a:blip r:embed="rId3">
            <a:alphaModFix/>
          </a:blip>
          <a:srcRect b="0" l="0" r="0" t="0"/>
          <a:stretch/>
        </p:blipFill>
        <p:spPr>
          <a:xfrm>
            <a:off x="1123357" y="1700588"/>
            <a:ext cx="3533985" cy="3533985"/>
          </a:xfrm>
          <a:prstGeom prst="rect">
            <a:avLst/>
          </a:prstGeom>
          <a:noFill/>
          <a:ln>
            <a:noFill/>
          </a:ln>
        </p:spPr>
      </p:pic>
      <p:sp>
        <p:nvSpPr>
          <p:cNvPr id="681" name="Google Shape;681;p47"/>
          <p:cNvSpPr txBox="1"/>
          <p:nvPr>
            <p:ph idx="1" type="body"/>
          </p:nvPr>
        </p:nvSpPr>
        <p:spPr>
          <a:xfrm>
            <a:off x="5255259" y="2616591"/>
            <a:ext cx="5197035" cy="310988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600"/>
              <a:buChar char="•"/>
            </a:pPr>
            <a:r>
              <a:rPr b="1" lang="en-US" sz="1600"/>
              <a:t>Initial Question</a:t>
            </a:r>
            <a:r>
              <a:rPr lang="en-US" sz="1600"/>
              <a:t>: What happen when </a:t>
            </a:r>
            <a:r>
              <a:rPr i="1" lang="en-US" sz="1600"/>
              <a:t>W</a:t>
            </a:r>
            <a:r>
              <a:rPr lang="en-US" sz="1600"/>
              <a:t> = 0 init is used?</a:t>
            </a:r>
            <a:endParaRPr/>
          </a:p>
          <a:p>
            <a:pPr indent="-228600" lvl="0" marL="228600" rtl="0" algn="l">
              <a:lnSpc>
                <a:spcPct val="90000"/>
              </a:lnSpc>
              <a:spcBef>
                <a:spcPts val="1000"/>
              </a:spcBef>
              <a:spcAft>
                <a:spcPts val="0"/>
              </a:spcAft>
              <a:buClr>
                <a:schemeClr val="dk1"/>
              </a:buClr>
              <a:buSzPts val="1600"/>
              <a:buChar char="•"/>
            </a:pPr>
            <a:r>
              <a:rPr b="1" lang="en-US" sz="1600"/>
              <a:t>First idea</a:t>
            </a:r>
            <a:r>
              <a:rPr lang="en-US" sz="1600"/>
              <a:t>: </a:t>
            </a:r>
            <a:endParaRPr/>
          </a:p>
          <a:p>
            <a:pPr indent="-228600" lvl="1" marL="685800" rtl="0" algn="l">
              <a:lnSpc>
                <a:spcPct val="90000"/>
              </a:lnSpc>
              <a:spcBef>
                <a:spcPts val="500"/>
              </a:spcBef>
              <a:spcAft>
                <a:spcPts val="0"/>
              </a:spcAft>
              <a:buClr>
                <a:schemeClr val="dk1"/>
              </a:buClr>
              <a:buSzPts val="1600"/>
              <a:buChar char="•"/>
            </a:pPr>
            <a:r>
              <a:rPr lang="en-US" sz="1600"/>
              <a:t>Small random numbers (gaussian with zero mean and 0.01 sd)</a:t>
            </a:r>
            <a:endParaRPr/>
          </a:p>
          <a:p>
            <a:pPr indent="-228600" lvl="1" marL="685800" rtl="0" algn="l">
              <a:lnSpc>
                <a:spcPct val="90000"/>
              </a:lnSpc>
              <a:spcBef>
                <a:spcPts val="500"/>
              </a:spcBef>
              <a:spcAft>
                <a:spcPts val="0"/>
              </a:spcAft>
              <a:buClr>
                <a:schemeClr val="dk1"/>
              </a:buClr>
              <a:buSzPts val="1600"/>
              <a:buChar char="•"/>
            </a:pPr>
            <a:r>
              <a:rPr lang="en-US" sz="1600"/>
              <a:t>Works ~okay for small networks, but can lead to non-homogeneous distributions of activations across the layers of a network. </a:t>
            </a:r>
            <a:endParaRPr/>
          </a:p>
          <a:p>
            <a:pPr indent="-228600" lvl="0" marL="228600" rtl="0" algn="l">
              <a:lnSpc>
                <a:spcPct val="90000"/>
              </a:lnSpc>
              <a:spcBef>
                <a:spcPts val="1000"/>
              </a:spcBef>
              <a:spcAft>
                <a:spcPts val="0"/>
              </a:spcAft>
              <a:buClr>
                <a:schemeClr val="dk1"/>
              </a:buClr>
              <a:buSzPts val="1600"/>
              <a:buChar char="•"/>
            </a:pPr>
            <a:r>
              <a:rPr b="1" lang="en-US" sz="1600"/>
              <a:t>Proper Initialization is active area of research:</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5" name="Shape 685"/>
        <p:cNvGrpSpPr/>
        <p:nvPr/>
      </p:nvGrpSpPr>
      <p:grpSpPr>
        <a:xfrm>
          <a:off x="0" y="0"/>
          <a:ext cx="0" cy="0"/>
          <a:chOff x="0" y="0"/>
          <a:chExt cx="0" cy="0"/>
        </a:xfrm>
      </p:grpSpPr>
      <p:sp>
        <p:nvSpPr>
          <p:cNvPr id="686" name="Google Shape;686;p48"/>
          <p:cNvSpPr/>
          <p:nvPr/>
        </p:nvSpPr>
        <p:spPr>
          <a:xfrm>
            <a:off x="6831955" y="5346696"/>
            <a:ext cx="5360045" cy="1511304"/>
          </a:xfrm>
          <a:custGeom>
            <a:rect b="b" l="l" r="r" t="t"/>
            <a:pathLst>
              <a:path extrusionOk="0" h="1511304" w="5360045">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48"/>
          <p:cNvSpPr/>
          <p:nvPr/>
        </p:nvSpPr>
        <p:spPr>
          <a:xfrm>
            <a:off x="0" y="5346694"/>
            <a:ext cx="7346605" cy="1511306"/>
          </a:xfrm>
          <a:custGeom>
            <a:rect b="b" l="l" r="r" t="t"/>
            <a:pathLst>
              <a:path extrusionOk="0" h="1511306" w="7346605">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2F2F2"/>
              </a:solidFill>
              <a:latin typeface="Calibri"/>
              <a:ea typeface="Calibri"/>
              <a:cs typeface="Calibri"/>
              <a:sym typeface="Calibri"/>
            </a:endParaRPr>
          </a:p>
        </p:txBody>
      </p:sp>
      <p:sp>
        <p:nvSpPr>
          <p:cNvPr id="688" name="Google Shape;688;p48"/>
          <p:cNvSpPr txBox="1"/>
          <p:nvPr>
            <p:ph type="title"/>
          </p:nvPr>
        </p:nvSpPr>
        <p:spPr>
          <a:xfrm>
            <a:off x="841247" y="5529884"/>
            <a:ext cx="5806440" cy="109633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03030"/>
              </a:buClr>
              <a:buSzPts val="4000"/>
              <a:buFont typeface="Calibri"/>
              <a:buNone/>
            </a:pPr>
            <a:r>
              <a:rPr lang="en-US" sz="4000">
                <a:solidFill>
                  <a:srgbClr val="303030"/>
                </a:solidFill>
              </a:rPr>
              <a:t>Regularization</a:t>
            </a:r>
            <a:endParaRPr/>
          </a:p>
        </p:txBody>
      </p:sp>
      <p:pic>
        <p:nvPicPr>
          <p:cNvPr id="689" name="Google Shape;689;p48"/>
          <p:cNvPicPr preferRelativeResize="0"/>
          <p:nvPr/>
        </p:nvPicPr>
        <p:blipFill rotWithShape="1">
          <a:blip r:embed="rId3">
            <a:alphaModFix/>
          </a:blip>
          <a:srcRect b="0" l="0" r="0" t="0"/>
          <a:stretch/>
        </p:blipFill>
        <p:spPr>
          <a:xfrm>
            <a:off x="2498695" y="458077"/>
            <a:ext cx="7615976" cy="3331987"/>
          </a:xfrm>
          <a:prstGeom prst="rect">
            <a:avLst/>
          </a:prstGeom>
          <a:noFill/>
          <a:ln>
            <a:noFill/>
          </a:ln>
        </p:spPr>
      </p:pic>
      <p:sp>
        <p:nvSpPr>
          <p:cNvPr id="690" name="Google Shape;690;p48"/>
          <p:cNvSpPr txBox="1"/>
          <p:nvPr>
            <p:ph idx="1" type="body"/>
          </p:nvPr>
        </p:nvSpPr>
        <p:spPr>
          <a:xfrm>
            <a:off x="6306683" y="3743795"/>
            <a:ext cx="5576434" cy="1511304"/>
          </a:xfrm>
          <a:prstGeom prst="rect">
            <a:avLst/>
          </a:prstGeom>
          <a:blipFill rotWithShape="1">
            <a:blip r:embed="rId4">
              <a:alphaModFix/>
            </a:blip>
            <a:stretch>
              <a:fillRect b="-29166" l="-1135" r="0" t="-18332"/>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691" name="Google Shape;691;p48"/>
          <p:cNvSpPr txBox="1"/>
          <p:nvPr/>
        </p:nvSpPr>
        <p:spPr>
          <a:xfrm>
            <a:off x="471136" y="3973254"/>
            <a:ext cx="5015264" cy="784830"/>
          </a:xfrm>
          <a:prstGeom prst="rect">
            <a:avLst/>
          </a:prstGeom>
          <a:blipFill rotWithShape="1">
            <a:blip r:embed="rId5">
              <a:alphaModFix/>
            </a:blip>
            <a:stretch>
              <a:fillRect b="-11110" l="-1009" r="0" t="-317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6" name="Shape 696"/>
        <p:cNvGrpSpPr/>
        <p:nvPr/>
      </p:nvGrpSpPr>
      <p:grpSpPr>
        <a:xfrm>
          <a:off x="0" y="0"/>
          <a:ext cx="0" cy="0"/>
          <a:chOff x="0" y="0"/>
          <a:chExt cx="0" cy="0"/>
        </a:xfrm>
      </p:grpSpPr>
      <p:sp>
        <p:nvSpPr>
          <p:cNvPr id="697" name="Google Shape;697;p49"/>
          <p:cNvSpPr/>
          <p:nvPr/>
        </p:nvSpPr>
        <p:spPr>
          <a:xfrm>
            <a:off x="0" y="1"/>
            <a:ext cx="1219169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Google Shape;698;p49"/>
          <p:cNvSpPr/>
          <p:nvPr/>
        </p:nvSpPr>
        <p:spPr>
          <a:xfrm>
            <a:off x="305" y="0"/>
            <a:ext cx="1219169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nvGrpSpPr>
          <p:cNvPr id="699" name="Google Shape;699;p49"/>
          <p:cNvGrpSpPr/>
          <p:nvPr/>
        </p:nvGrpSpPr>
        <p:grpSpPr>
          <a:xfrm>
            <a:off x="-8137" y="0"/>
            <a:ext cx="5646974" cy="6483075"/>
            <a:chOff x="-19221" y="0"/>
            <a:chExt cx="5646974" cy="6483075"/>
          </a:xfrm>
        </p:grpSpPr>
        <p:sp>
          <p:nvSpPr>
            <p:cNvPr id="700" name="Google Shape;700;p49"/>
            <p:cNvSpPr/>
            <p:nvPr/>
          </p:nvSpPr>
          <p:spPr>
            <a:xfrm>
              <a:off x="-19220" y="116610"/>
              <a:ext cx="5535001" cy="6250127"/>
            </a:xfrm>
            <a:custGeom>
              <a:rect b="b" l="l" r="r" t="t"/>
              <a:pathLst>
                <a:path extrusionOk="0" h="6250127" w="5535001">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0">
                  <a:srgbClr val="70AD47">
                    <a:alpha val="9803"/>
                  </a:srgbClr>
                </a:gs>
                <a:gs pos="37000">
                  <a:srgbClr val="70AD47">
                    <a:alpha val="9803"/>
                  </a:srgbClr>
                </a:gs>
                <a:gs pos="85000">
                  <a:srgbClr val="5B9BD5">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 name="Google Shape;701;p49"/>
            <p:cNvSpPr/>
            <p:nvPr/>
          </p:nvSpPr>
          <p:spPr>
            <a:xfrm>
              <a:off x="-19221" y="176241"/>
              <a:ext cx="5646908" cy="6130481"/>
            </a:xfrm>
            <a:custGeom>
              <a:rect b="b" l="l" r="r" t="t"/>
              <a:pathLst>
                <a:path extrusionOk="0" h="6130481" w="5646908">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0">
                  <a:srgbClr val="FFFFFF">
                    <a:alpha val="9803"/>
                  </a:srgbClr>
                </a:gs>
                <a:gs pos="2000">
                  <a:srgbClr val="FFFFFF">
                    <a:alpha val="9803"/>
                  </a:srgbClr>
                </a:gs>
                <a:gs pos="54000">
                  <a:srgbClr val="70AD47">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 name="Google Shape;702;p49"/>
            <p:cNvSpPr/>
            <p:nvPr/>
          </p:nvSpPr>
          <p:spPr>
            <a:xfrm>
              <a:off x="-19221" y="176241"/>
              <a:ext cx="5517522" cy="6130481"/>
            </a:xfrm>
            <a:custGeom>
              <a:rect b="b" l="l" r="r" t="t"/>
              <a:pathLst>
                <a:path extrusionOk="0" h="6130481" w="5517522">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0">
                  <a:srgbClr val="FFFFFF">
                    <a:alpha val="9803"/>
                  </a:srgbClr>
                </a:gs>
                <a:gs pos="2000">
                  <a:srgbClr val="FFFFFF">
                    <a:alpha val="9803"/>
                  </a:srgbClr>
                </a:gs>
                <a:gs pos="16000">
                  <a:srgbClr val="70AD47">
                    <a:alpha val="9803"/>
                  </a:srgbClr>
                </a:gs>
                <a:gs pos="85000">
                  <a:srgbClr val="5B9BD5">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 name="Google Shape;703;p49"/>
            <p:cNvSpPr/>
            <p:nvPr/>
          </p:nvSpPr>
          <p:spPr>
            <a:xfrm>
              <a:off x="-19220" y="176241"/>
              <a:ext cx="5517475" cy="6130481"/>
            </a:xfrm>
            <a:custGeom>
              <a:rect b="b" l="l" r="r" t="t"/>
              <a:pathLst>
                <a:path extrusionOk="0" h="6130481" w="5517475">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0">
                  <a:srgbClr val="FFFFFF">
                    <a:alpha val="9803"/>
                  </a:srgbClr>
                </a:gs>
                <a:gs pos="2000">
                  <a:srgbClr val="FFFFFF">
                    <a:alpha val="9803"/>
                  </a:srgbClr>
                </a:gs>
                <a:gs pos="16000">
                  <a:srgbClr val="70AD47">
                    <a:alpha val="9803"/>
                  </a:srgbClr>
                </a:gs>
                <a:gs pos="85000">
                  <a:srgbClr val="5B9BD5">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4" name="Google Shape;704;p49"/>
            <p:cNvSpPr/>
            <p:nvPr/>
          </p:nvSpPr>
          <p:spPr>
            <a:xfrm>
              <a:off x="-19221" y="0"/>
              <a:ext cx="5646974" cy="6483075"/>
            </a:xfrm>
            <a:custGeom>
              <a:rect b="b" l="l" r="r" t="t"/>
              <a:pathLst>
                <a:path extrusionOk="0" h="6483075" w="5646974">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0">
                  <a:srgbClr val="FFFFFF">
                    <a:alpha val="9803"/>
                  </a:srgbClr>
                </a:gs>
                <a:gs pos="2000">
                  <a:srgbClr val="FFFFFF">
                    <a:alpha val="9803"/>
                  </a:srgbClr>
                </a:gs>
                <a:gs pos="16000">
                  <a:srgbClr val="70AD47">
                    <a:alpha val="9803"/>
                  </a:srgbClr>
                </a:gs>
                <a:gs pos="74000">
                  <a:srgbClr val="5B9BD5">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5" name="Google Shape;705;p49"/>
          <p:cNvSpPr txBox="1"/>
          <p:nvPr>
            <p:ph type="title"/>
          </p:nvPr>
        </p:nvSpPr>
        <p:spPr>
          <a:xfrm>
            <a:off x="804672"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rPr>
              <a:t>Weight Regularization</a:t>
            </a:r>
            <a:endParaRPr/>
          </a:p>
        </p:txBody>
      </p:sp>
      <p:sp>
        <p:nvSpPr>
          <p:cNvPr id="706" name="Google Shape;706;p49"/>
          <p:cNvSpPr txBox="1"/>
          <p:nvPr>
            <p:ph idx="1" type="body"/>
          </p:nvPr>
        </p:nvSpPr>
        <p:spPr>
          <a:xfrm>
            <a:off x="5864639" y="813683"/>
            <a:ext cx="6101121" cy="5230634"/>
          </a:xfrm>
          <a:prstGeom prst="rect">
            <a:avLst/>
          </a:prstGeom>
          <a:blipFill rotWithShape="1">
            <a:blip r:embed="rId3">
              <a:alphaModFix/>
            </a:blip>
            <a:stretch>
              <a:fillRect b="0" l="-1039"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707" name="Google Shape;707;p49"/>
          <p:cNvSpPr txBox="1"/>
          <p:nvPr/>
        </p:nvSpPr>
        <p:spPr>
          <a:xfrm>
            <a:off x="8414455" y="2497991"/>
            <a:ext cx="31913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Regularization Strength </a:t>
            </a:r>
            <a:endParaRPr/>
          </a:p>
        </p:txBody>
      </p:sp>
      <p:pic>
        <p:nvPicPr>
          <p:cNvPr descr="A close up of a logo&#10;&#10;Description automatically generated" id="708" name="Google Shape;708;p49"/>
          <p:cNvPicPr preferRelativeResize="0"/>
          <p:nvPr/>
        </p:nvPicPr>
        <p:blipFill rotWithShape="1">
          <a:blip r:embed="rId4">
            <a:alphaModFix/>
          </a:blip>
          <a:srcRect b="0" l="0" r="0" t="0"/>
          <a:stretch/>
        </p:blipFill>
        <p:spPr>
          <a:xfrm>
            <a:off x="5366252" y="1215654"/>
            <a:ext cx="6759762" cy="8379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sp>
        <p:nvSpPr>
          <p:cNvPr id="157" name="Google Shape;157;p5"/>
          <p:cNvSpPr/>
          <p:nvPr/>
        </p:nvSpPr>
        <p:spPr>
          <a:xfrm>
            <a:off x="-1" y="0"/>
            <a:ext cx="1219306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8" name="Google Shape;158;p5"/>
          <p:cNvGrpSpPr/>
          <p:nvPr/>
        </p:nvGrpSpPr>
        <p:grpSpPr>
          <a:xfrm>
            <a:off x="-329674" y="-59376"/>
            <a:ext cx="12515851" cy="6923798"/>
            <a:chOff x="-329674" y="-51881"/>
            <a:chExt cx="12515851" cy="6923798"/>
          </a:xfrm>
        </p:grpSpPr>
        <p:sp>
          <p:nvSpPr>
            <p:cNvPr id="159" name="Google Shape;159;p5"/>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lt1">
                  <a:alpha val="34901"/>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lt1">
                  <a:alpha val="34901"/>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5"/>
          <p:cNvSpPr txBox="1"/>
          <p:nvPr>
            <p:ph type="title"/>
          </p:nvPr>
        </p:nvSpPr>
        <p:spPr>
          <a:xfrm>
            <a:off x="888631" y="4760132"/>
            <a:ext cx="3947420" cy="17778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US" sz="4000"/>
              <a:t>Essence of ML Model</a:t>
            </a:r>
            <a:endParaRPr/>
          </a:p>
        </p:txBody>
      </p:sp>
      <p:sp>
        <p:nvSpPr>
          <p:cNvPr id="179" name="Google Shape;179;p5"/>
          <p:cNvSpPr/>
          <p:nvPr/>
        </p:nvSpPr>
        <p:spPr>
          <a:xfrm>
            <a:off x="0" y="0"/>
            <a:ext cx="12192000" cy="4537825"/>
          </a:xfrm>
          <a:custGeom>
            <a:rect b="b" l="l" r="r" t="t"/>
            <a:pathLst>
              <a:path extrusionOk="0" h="4537825" w="12192000">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ell phone&#10;&#10;Description automatically generated" id="180" name="Google Shape;180;p5"/>
          <p:cNvPicPr preferRelativeResize="0"/>
          <p:nvPr/>
        </p:nvPicPr>
        <p:blipFill rotWithShape="1">
          <a:blip r:embed="rId3">
            <a:alphaModFix/>
          </a:blip>
          <a:srcRect b="0" l="0" r="0" t="0"/>
          <a:stretch/>
        </p:blipFill>
        <p:spPr>
          <a:xfrm>
            <a:off x="1221803" y="621675"/>
            <a:ext cx="10335724" cy="3359108"/>
          </a:xfrm>
          <a:prstGeom prst="rect">
            <a:avLst/>
          </a:prstGeom>
          <a:noFill/>
          <a:ln>
            <a:noFill/>
          </a:ln>
        </p:spPr>
      </p:pic>
      <p:sp>
        <p:nvSpPr>
          <p:cNvPr id="181" name="Google Shape;181;p5"/>
          <p:cNvSpPr txBox="1"/>
          <p:nvPr>
            <p:ph idx="1" type="body"/>
          </p:nvPr>
        </p:nvSpPr>
        <p:spPr>
          <a:xfrm>
            <a:off x="5118447" y="4767660"/>
            <a:ext cx="6281873" cy="17703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lang="en-US" sz="1800"/>
              <a:t>There is Pattern in Data</a:t>
            </a:r>
            <a:endParaRPr/>
          </a:p>
          <a:p>
            <a:pPr indent="-228600" lvl="0" marL="228600" rtl="0" algn="l">
              <a:lnSpc>
                <a:spcPct val="90000"/>
              </a:lnSpc>
              <a:spcBef>
                <a:spcPts val="1000"/>
              </a:spcBef>
              <a:spcAft>
                <a:spcPts val="0"/>
              </a:spcAft>
              <a:buClr>
                <a:schemeClr val="lt1"/>
              </a:buClr>
              <a:buSzPts val="1800"/>
              <a:buChar char="•"/>
            </a:pPr>
            <a:r>
              <a:rPr lang="en-US" sz="1800"/>
              <a:t>We Don’t Have Analytical Solution</a:t>
            </a:r>
            <a:endParaRPr/>
          </a:p>
          <a:p>
            <a:pPr indent="-228600" lvl="0" marL="228600" rtl="0" algn="l">
              <a:lnSpc>
                <a:spcPct val="90000"/>
              </a:lnSpc>
              <a:spcBef>
                <a:spcPts val="1000"/>
              </a:spcBef>
              <a:spcAft>
                <a:spcPts val="0"/>
              </a:spcAft>
              <a:buClr>
                <a:schemeClr val="lt1"/>
              </a:buClr>
              <a:buSzPts val="1800"/>
              <a:buChar char="•"/>
            </a:pPr>
            <a:r>
              <a:rPr lang="en-US" sz="1800"/>
              <a:t>We Have Data (+Label)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 name="Shape 713"/>
        <p:cNvGrpSpPr/>
        <p:nvPr/>
      </p:nvGrpSpPr>
      <p:grpSpPr>
        <a:xfrm>
          <a:off x="0" y="0"/>
          <a:ext cx="0" cy="0"/>
          <a:chOff x="0" y="0"/>
          <a:chExt cx="0" cy="0"/>
        </a:xfrm>
      </p:grpSpPr>
      <p:sp>
        <p:nvSpPr>
          <p:cNvPr id="714" name="Google Shape;714;p50"/>
          <p:cNvSpPr/>
          <p:nvPr/>
        </p:nvSpPr>
        <p:spPr>
          <a:xfrm>
            <a:off x="0" y="-2"/>
            <a:ext cx="6693455" cy="1511306"/>
          </a:xfrm>
          <a:custGeom>
            <a:rect b="b" l="l" r="r" t="t"/>
            <a:pathLst>
              <a:path extrusionOk="0" h="1511306" w="6693455">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50"/>
          <p:cNvSpPr txBox="1"/>
          <p:nvPr>
            <p:ph type="title"/>
          </p:nvPr>
        </p:nvSpPr>
        <p:spPr>
          <a:xfrm>
            <a:off x="838200" y="365125"/>
            <a:ext cx="5000812"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Calibri"/>
              <a:buNone/>
            </a:pPr>
            <a:r>
              <a:rPr lang="en-US" sz="3700"/>
              <a:t>Regularization (Dropout)</a:t>
            </a:r>
            <a:endParaRPr/>
          </a:p>
        </p:txBody>
      </p:sp>
      <p:sp>
        <p:nvSpPr>
          <p:cNvPr id="716" name="Google Shape;716;p50"/>
          <p:cNvSpPr/>
          <p:nvPr/>
        </p:nvSpPr>
        <p:spPr>
          <a:xfrm>
            <a:off x="1" y="1691640"/>
            <a:ext cx="5931454" cy="5166360"/>
          </a:xfrm>
          <a:custGeom>
            <a:rect b="b" l="l" r="r" t="t"/>
            <a:pathLst>
              <a:path extrusionOk="0" h="5166360" w="5931454">
                <a:moveTo>
                  <a:pt x="0" y="0"/>
                </a:moveTo>
                <a:lnTo>
                  <a:pt x="5931454" y="0"/>
                </a:lnTo>
                <a:lnTo>
                  <a:pt x="3537575" y="5166360"/>
                </a:lnTo>
                <a:lnTo>
                  <a:pt x="0" y="5166360"/>
                </a:lnTo>
                <a:close/>
              </a:path>
            </a:pathLst>
          </a:custGeom>
          <a:solidFill>
            <a:srgbClr val="3030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 name="Google Shape;717;p50"/>
          <p:cNvSpPr txBox="1"/>
          <p:nvPr>
            <p:ph idx="1" type="body"/>
          </p:nvPr>
        </p:nvSpPr>
        <p:spPr>
          <a:xfrm>
            <a:off x="838200" y="2176272"/>
            <a:ext cx="3339353" cy="363931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2000"/>
              <a:buChar char="•"/>
            </a:pPr>
            <a:r>
              <a:rPr lang="en-US" sz="2000">
                <a:solidFill>
                  <a:srgbClr val="FFFFFF"/>
                </a:solidFill>
              </a:rPr>
              <a:t>Randomly set some neurons to zero in the forward pass.</a:t>
            </a:r>
            <a:endParaRPr/>
          </a:p>
          <a:p>
            <a:pPr indent="-228600" lvl="0" marL="228600" rtl="0" algn="l">
              <a:lnSpc>
                <a:spcPct val="90000"/>
              </a:lnSpc>
              <a:spcBef>
                <a:spcPts val="1000"/>
              </a:spcBef>
              <a:spcAft>
                <a:spcPts val="0"/>
              </a:spcAft>
              <a:buClr>
                <a:srgbClr val="FFFFFF"/>
              </a:buClr>
              <a:buSzPts val="2000"/>
              <a:buChar char="•"/>
            </a:pPr>
            <a:r>
              <a:rPr lang="en-US" sz="2000">
                <a:solidFill>
                  <a:srgbClr val="FFFFFF"/>
                </a:solidFill>
              </a:rPr>
              <a:t>Monte Carlo Approximation: do many forward passes with different dropout masks, average all predictions.</a:t>
            </a:r>
            <a:endParaRPr/>
          </a:p>
          <a:p>
            <a:pPr indent="-228600" lvl="0" marL="228600" rtl="0" algn="l">
              <a:lnSpc>
                <a:spcPct val="90000"/>
              </a:lnSpc>
              <a:spcBef>
                <a:spcPts val="1000"/>
              </a:spcBef>
              <a:spcAft>
                <a:spcPts val="0"/>
              </a:spcAft>
              <a:buClr>
                <a:srgbClr val="FFFFFF"/>
              </a:buClr>
              <a:buSzPts val="2000"/>
              <a:buChar char="•"/>
            </a:pPr>
            <a:r>
              <a:rPr lang="en-US" sz="2000">
                <a:solidFill>
                  <a:srgbClr val="FFFFFF"/>
                </a:solidFill>
              </a:rPr>
              <a:t>How could this possibly be a good idea?</a:t>
            </a:r>
            <a:endParaRPr/>
          </a:p>
        </p:txBody>
      </p:sp>
      <p:pic>
        <p:nvPicPr>
          <p:cNvPr id="718" name="Google Shape;718;p50"/>
          <p:cNvPicPr preferRelativeResize="0"/>
          <p:nvPr/>
        </p:nvPicPr>
        <p:blipFill rotWithShape="1">
          <a:blip r:embed="rId3">
            <a:alphaModFix/>
          </a:blip>
          <a:srcRect b="0" l="0" r="0" t="0"/>
          <a:stretch/>
        </p:blipFill>
        <p:spPr>
          <a:xfrm>
            <a:off x="7226437" y="681808"/>
            <a:ext cx="4495300" cy="2427462"/>
          </a:xfrm>
          <a:custGeom>
            <a:rect b="b" l="l" r="r" t="t"/>
            <a:pathLst>
              <a:path extrusionOk="0" h="5032375" w="4636009">
                <a:moveTo>
                  <a:pt x="0" y="0"/>
                </a:moveTo>
                <a:lnTo>
                  <a:pt x="4636009" y="0"/>
                </a:lnTo>
                <a:lnTo>
                  <a:pt x="4636009" y="5032375"/>
                </a:lnTo>
                <a:lnTo>
                  <a:pt x="0" y="5032375"/>
                </a:lnTo>
                <a:close/>
              </a:path>
            </a:pathLst>
          </a:custGeom>
          <a:noFill/>
          <a:ln>
            <a:noFill/>
          </a:ln>
        </p:spPr>
      </p:pic>
      <p:pic>
        <p:nvPicPr>
          <p:cNvPr id="719" name="Google Shape;719;p50"/>
          <p:cNvPicPr preferRelativeResize="0"/>
          <p:nvPr/>
        </p:nvPicPr>
        <p:blipFill rotWithShape="1">
          <a:blip r:embed="rId4">
            <a:alphaModFix/>
          </a:blip>
          <a:srcRect b="0" l="0" r="0" t="0"/>
          <a:stretch/>
        </p:blipFill>
        <p:spPr>
          <a:xfrm>
            <a:off x="6693455" y="3679470"/>
            <a:ext cx="4818035" cy="2433108"/>
          </a:xfrm>
          <a:custGeom>
            <a:rect b="b" l="l" r="r" t="t"/>
            <a:pathLst>
              <a:path extrusionOk="0" h="5032375" w="4636009">
                <a:moveTo>
                  <a:pt x="0" y="0"/>
                </a:moveTo>
                <a:lnTo>
                  <a:pt x="4636009" y="0"/>
                </a:lnTo>
                <a:lnTo>
                  <a:pt x="4636009" y="5032375"/>
                </a:lnTo>
                <a:lnTo>
                  <a:pt x="0" y="5032375"/>
                </a:lnTo>
                <a:close/>
              </a:path>
            </a:pathLst>
          </a:custGeom>
          <a:noFill/>
          <a:ln>
            <a:noFill/>
          </a:ln>
        </p:spPr>
      </p:pic>
      <p:sp>
        <p:nvSpPr>
          <p:cNvPr id="720" name="Google Shape;720;p50"/>
          <p:cNvSpPr txBox="1"/>
          <p:nvPr/>
        </p:nvSpPr>
        <p:spPr>
          <a:xfrm>
            <a:off x="7226437" y="2866524"/>
            <a:ext cx="4495300" cy="242746"/>
          </a:xfrm>
          <a:prstGeom prst="rect">
            <a:avLst/>
          </a:prstGeom>
          <a:solidFill>
            <a:srgbClr val="000000">
              <a:alpha val="49803"/>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FFFFFF"/>
                </a:solidFill>
                <a:latin typeface="Calibri"/>
                <a:ea typeface="Calibri"/>
                <a:cs typeface="Calibri"/>
                <a:sym typeface="Calibri"/>
              </a:rPr>
              <a:t>Srivastava et al., 2014</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4" name="Shape 724"/>
        <p:cNvGrpSpPr/>
        <p:nvPr/>
      </p:nvGrpSpPr>
      <p:grpSpPr>
        <a:xfrm>
          <a:off x="0" y="0"/>
          <a:ext cx="0" cy="0"/>
          <a:chOff x="0" y="0"/>
          <a:chExt cx="0" cy="0"/>
        </a:xfrm>
      </p:grpSpPr>
      <p:sp>
        <p:nvSpPr>
          <p:cNvPr id="725" name="Google Shape;725;p51"/>
          <p:cNvSpPr/>
          <p:nvPr/>
        </p:nvSpPr>
        <p:spPr>
          <a:xfrm>
            <a:off x="327546" y="4572000"/>
            <a:ext cx="7058307" cy="1964266"/>
          </a:xfrm>
          <a:prstGeom prst="rect">
            <a:avLst/>
          </a:prstGeom>
          <a:solidFill>
            <a:srgbClr val="63426D">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6" name="Google Shape;726;p51"/>
          <p:cNvSpPr txBox="1"/>
          <p:nvPr>
            <p:ph type="title"/>
          </p:nvPr>
        </p:nvSpPr>
        <p:spPr>
          <a:xfrm>
            <a:off x="524256" y="4767072"/>
            <a:ext cx="6594189" cy="162521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400"/>
              <a:buFont typeface="Calibri"/>
              <a:buNone/>
            </a:pPr>
            <a:r>
              <a:rPr lang="en-US">
                <a:solidFill>
                  <a:srgbClr val="FFFFFF"/>
                </a:solidFill>
              </a:rPr>
              <a:t>Agenda</a:t>
            </a:r>
            <a:endParaRPr/>
          </a:p>
        </p:txBody>
      </p:sp>
      <p:pic>
        <p:nvPicPr>
          <p:cNvPr descr="A picture containing star&#10;&#10;Description automatically generated" id="727" name="Google Shape;727;p51"/>
          <p:cNvPicPr preferRelativeResize="0"/>
          <p:nvPr/>
        </p:nvPicPr>
        <p:blipFill rotWithShape="1">
          <a:blip r:embed="rId3">
            <a:alphaModFix/>
          </a:blip>
          <a:srcRect b="1" l="13630" r="2323" t="0"/>
          <a:stretch/>
        </p:blipFill>
        <p:spPr>
          <a:xfrm>
            <a:off x="327547" y="321733"/>
            <a:ext cx="7058306" cy="4107392"/>
          </a:xfrm>
          <a:prstGeom prst="rect">
            <a:avLst/>
          </a:prstGeom>
          <a:noFill/>
          <a:ln>
            <a:noFill/>
          </a:ln>
        </p:spPr>
      </p:pic>
      <p:sp>
        <p:nvSpPr>
          <p:cNvPr id="728" name="Google Shape;728;p51"/>
          <p:cNvSpPr/>
          <p:nvPr/>
        </p:nvSpPr>
        <p:spPr>
          <a:xfrm>
            <a:off x="7534655" y="321732"/>
            <a:ext cx="433561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9" name="Google Shape;729;p51"/>
          <p:cNvSpPr txBox="1"/>
          <p:nvPr>
            <p:ph idx="1" type="body"/>
          </p:nvPr>
        </p:nvSpPr>
        <p:spPr>
          <a:xfrm>
            <a:off x="8029319" y="917725"/>
            <a:ext cx="3424739" cy="485236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00"/>
              </a:buClr>
              <a:buSzPts val="2000"/>
              <a:buChar char="•"/>
            </a:pPr>
            <a:r>
              <a:rPr lang="en-US" sz="2000">
                <a:solidFill>
                  <a:srgbClr val="FFFF00"/>
                </a:solidFill>
              </a:rPr>
              <a:t>Understanding Problem</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How Neural Network Works</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Error / Loss Function</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Back Propagation Algorithm </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Heuristic Training Dynamic</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Implementation</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Q&amp;A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Introduction to TensorFlow</a:t>
            </a:r>
            <a:endParaRPr/>
          </a:p>
        </p:txBody>
      </p:sp>
      <p:sp>
        <p:nvSpPr>
          <p:cNvPr id="735" name="Google Shape;735;p52"/>
          <p:cNvSpPr txBox="1"/>
          <p:nvPr>
            <p:ph idx="1" type="body"/>
          </p:nvPr>
        </p:nvSpPr>
        <p:spPr>
          <a:xfrm>
            <a:off x="838200" y="1825624"/>
            <a:ext cx="5190067" cy="4652169"/>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b="1" lang="en-US"/>
              <a:t>Tensor</a:t>
            </a:r>
            <a:endParaRPr/>
          </a:p>
          <a:p>
            <a:pPr indent="-228600" lvl="1" marL="685800" rtl="0" algn="l">
              <a:lnSpc>
                <a:spcPct val="90000"/>
              </a:lnSpc>
              <a:spcBef>
                <a:spcPts val="500"/>
              </a:spcBef>
              <a:spcAft>
                <a:spcPts val="0"/>
              </a:spcAft>
              <a:buClr>
                <a:schemeClr val="dk1"/>
              </a:buClr>
              <a:buSzPct val="100000"/>
              <a:buChar char="•"/>
            </a:pPr>
            <a:r>
              <a:rPr b="1" lang="en-US"/>
              <a:t>Definition</a:t>
            </a:r>
            <a:r>
              <a:rPr lang="en-US"/>
              <a:t>: An array with more than two axes</a:t>
            </a:r>
            <a:endParaRPr/>
          </a:p>
          <a:p>
            <a:pPr indent="-228600" lvl="1" marL="685800" rtl="0" algn="l">
              <a:lnSpc>
                <a:spcPct val="90000"/>
              </a:lnSpc>
              <a:spcBef>
                <a:spcPts val="500"/>
              </a:spcBef>
              <a:spcAft>
                <a:spcPts val="0"/>
              </a:spcAft>
              <a:buClr>
                <a:schemeClr val="dk1"/>
              </a:buClr>
              <a:buSzPct val="100000"/>
              <a:buChar char="•"/>
            </a:pPr>
            <a:r>
              <a:rPr lang="en-US"/>
              <a:t>Arbitrary dimensionality array</a:t>
            </a:r>
            <a:endParaRPr b="1"/>
          </a:p>
          <a:p>
            <a:pPr indent="-228600" lvl="0" marL="228600" rtl="0" algn="l">
              <a:lnSpc>
                <a:spcPct val="90000"/>
              </a:lnSpc>
              <a:spcBef>
                <a:spcPts val="1000"/>
              </a:spcBef>
              <a:spcAft>
                <a:spcPts val="0"/>
              </a:spcAft>
              <a:buClr>
                <a:schemeClr val="dk1"/>
              </a:buClr>
              <a:buSzPct val="100000"/>
              <a:buChar char="•"/>
            </a:pPr>
            <a:r>
              <a:rPr b="1" lang="en-US"/>
              <a:t>Directed Graph </a:t>
            </a:r>
            <a:endParaRPr/>
          </a:p>
          <a:p>
            <a:pPr indent="-228600" lvl="1" marL="685800" rtl="0" algn="l">
              <a:lnSpc>
                <a:spcPct val="90000"/>
              </a:lnSpc>
              <a:spcBef>
                <a:spcPts val="500"/>
              </a:spcBef>
              <a:spcAft>
                <a:spcPts val="0"/>
              </a:spcAft>
              <a:buClr>
                <a:schemeClr val="dk1"/>
              </a:buClr>
              <a:buSzPct val="100000"/>
              <a:buChar char="•"/>
            </a:pPr>
            <a:r>
              <a:rPr lang="en-US"/>
              <a:t>Used describes computation</a:t>
            </a:r>
            <a:endParaRPr/>
          </a:p>
          <a:p>
            <a:pPr indent="-228600" lvl="1" marL="685800" rtl="0" algn="l">
              <a:lnSpc>
                <a:spcPct val="90000"/>
              </a:lnSpc>
              <a:spcBef>
                <a:spcPts val="500"/>
              </a:spcBef>
              <a:spcAft>
                <a:spcPts val="0"/>
              </a:spcAft>
              <a:buClr>
                <a:schemeClr val="dk1"/>
              </a:buClr>
              <a:buSzPct val="100000"/>
              <a:buChar char="•"/>
            </a:pPr>
            <a:r>
              <a:rPr b="1" lang="en-US"/>
              <a:t>Node</a:t>
            </a:r>
            <a:r>
              <a:rPr lang="en-US"/>
              <a:t>: Instantiation of an operation</a:t>
            </a:r>
            <a:endParaRPr b="1"/>
          </a:p>
          <a:p>
            <a:pPr indent="-228600" lvl="0" marL="228600" rtl="0" algn="l">
              <a:lnSpc>
                <a:spcPct val="90000"/>
              </a:lnSpc>
              <a:spcBef>
                <a:spcPts val="1000"/>
              </a:spcBef>
              <a:spcAft>
                <a:spcPts val="0"/>
              </a:spcAft>
              <a:buClr>
                <a:schemeClr val="dk1"/>
              </a:buClr>
              <a:buSzPct val="100000"/>
              <a:buChar char="•"/>
            </a:pPr>
            <a:r>
              <a:rPr b="1" lang="en-US"/>
              <a:t>Operation</a:t>
            </a:r>
            <a:endParaRPr/>
          </a:p>
          <a:p>
            <a:pPr indent="-228600" lvl="1" marL="685800" rtl="0" algn="l">
              <a:lnSpc>
                <a:spcPct val="90000"/>
              </a:lnSpc>
              <a:spcBef>
                <a:spcPts val="500"/>
              </a:spcBef>
              <a:spcAft>
                <a:spcPts val="0"/>
              </a:spcAft>
              <a:buClr>
                <a:schemeClr val="dk1"/>
              </a:buClr>
              <a:buSzPct val="100000"/>
              <a:buChar char="•"/>
            </a:pPr>
            <a:r>
              <a:rPr lang="en-US"/>
              <a:t>An abstract computation</a:t>
            </a:r>
            <a:endParaRPr/>
          </a:p>
          <a:p>
            <a:pPr indent="-228600" lvl="1" marL="685800" rtl="0" algn="l">
              <a:lnSpc>
                <a:spcPct val="90000"/>
              </a:lnSpc>
              <a:spcBef>
                <a:spcPts val="500"/>
              </a:spcBef>
              <a:spcAft>
                <a:spcPts val="0"/>
              </a:spcAft>
              <a:buClr>
                <a:schemeClr val="dk1"/>
              </a:buClr>
              <a:buSzPct val="100000"/>
              <a:buChar char="•"/>
            </a:pPr>
            <a:r>
              <a:rPr lang="en-US"/>
              <a:t>Have attributes</a:t>
            </a:r>
            <a:endParaRPr/>
          </a:p>
          <a:p>
            <a:pPr indent="-228600" lvl="0" marL="228600" rtl="0" algn="l">
              <a:lnSpc>
                <a:spcPct val="90000"/>
              </a:lnSpc>
              <a:spcBef>
                <a:spcPts val="1000"/>
              </a:spcBef>
              <a:spcAft>
                <a:spcPts val="0"/>
              </a:spcAft>
              <a:buClr>
                <a:schemeClr val="dk1"/>
              </a:buClr>
              <a:buSzPct val="100000"/>
              <a:buChar char="•"/>
            </a:pPr>
            <a:r>
              <a:rPr b="1" lang="en-US"/>
              <a:t>Kernel</a:t>
            </a:r>
            <a:endParaRPr/>
          </a:p>
          <a:p>
            <a:pPr indent="-228600" lvl="1" marL="685800" rtl="0" algn="l">
              <a:lnSpc>
                <a:spcPct val="90000"/>
              </a:lnSpc>
              <a:spcBef>
                <a:spcPts val="500"/>
              </a:spcBef>
              <a:spcAft>
                <a:spcPts val="0"/>
              </a:spcAft>
              <a:buClr>
                <a:schemeClr val="dk1"/>
              </a:buClr>
              <a:buSzPct val="100000"/>
              <a:buChar char="•"/>
            </a:pPr>
            <a:r>
              <a:rPr lang="en-US"/>
              <a:t>Particular implementation of an operation</a:t>
            </a:r>
            <a:endParaRPr/>
          </a:p>
          <a:p>
            <a:pPr indent="-228600" lvl="1" marL="685800" rtl="0" algn="l">
              <a:lnSpc>
                <a:spcPct val="90000"/>
              </a:lnSpc>
              <a:spcBef>
                <a:spcPts val="500"/>
              </a:spcBef>
              <a:spcAft>
                <a:spcPts val="0"/>
              </a:spcAft>
              <a:buClr>
                <a:schemeClr val="dk1"/>
              </a:buClr>
              <a:buSzPct val="100000"/>
              <a:buChar char="•"/>
            </a:pPr>
            <a:r>
              <a:rPr lang="en-US"/>
              <a:t>Run on a type of device (e.q. CPU, GPU) </a:t>
            </a:r>
            <a:endParaRPr b="1"/>
          </a:p>
          <a:p>
            <a:pPr indent="-228600" lvl="0" marL="228600" rtl="0" algn="l">
              <a:lnSpc>
                <a:spcPct val="90000"/>
              </a:lnSpc>
              <a:spcBef>
                <a:spcPts val="1000"/>
              </a:spcBef>
              <a:spcAft>
                <a:spcPts val="0"/>
              </a:spcAft>
              <a:buClr>
                <a:schemeClr val="dk1"/>
              </a:buClr>
              <a:buSzPct val="100000"/>
              <a:buChar char="•"/>
            </a:pPr>
            <a:r>
              <a:rPr b="1" lang="en-US"/>
              <a:t>Variable</a:t>
            </a:r>
            <a:endParaRPr/>
          </a:p>
          <a:p>
            <a:pPr indent="-228600" lvl="1" marL="685800" rtl="0" algn="l">
              <a:lnSpc>
                <a:spcPct val="90000"/>
              </a:lnSpc>
              <a:spcBef>
                <a:spcPts val="500"/>
              </a:spcBef>
              <a:spcAft>
                <a:spcPts val="0"/>
              </a:spcAft>
              <a:buClr>
                <a:schemeClr val="dk1"/>
              </a:buClr>
              <a:buSzPct val="100000"/>
              <a:buChar char="•"/>
            </a:pPr>
            <a:r>
              <a:rPr lang="en-US"/>
              <a:t>Special operation to persistent mutable tensor</a:t>
            </a:r>
            <a:endParaRPr/>
          </a:p>
          <a:p>
            <a:pPr indent="-228600" lvl="0" marL="228600" rtl="0" algn="l">
              <a:lnSpc>
                <a:spcPct val="90000"/>
              </a:lnSpc>
              <a:spcBef>
                <a:spcPts val="1000"/>
              </a:spcBef>
              <a:spcAft>
                <a:spcPts val="0"/>
              </a:spcAft>
              <a:buClr>
                <a:schemeClr val="dk1"/>
              </a:buClr>
              <a:buSzPct val="100000"/>
              <a:buChar char="•"/>
            </a:pPr>
            <a:r>
              <a:rPr b="1" lang="en-US"/>
              <a:t>Session</a:t>
            </a:r>
            <a:endParaRPr/>
          </a:p>
          <a:p>
            <a:pPr indent="-228600" lvl="1" marL="685800" rtl="0" algn="l">
              <a:lnSpc>
                <a:spcPct val="90000"/>
              </a:lnSpc>
              <a:spcBef>
                <a:spcPts val="500"/>
              </a:spcBef>
              <a:spcAft>
                <a:spcPts val="0"/>
              </a:spcAft>
              <a:buClr>
                <a:schemeClr val="dk1"/>
              </a:buClr>
              <a:buSzPct val="100000"/>
              <a:buChar char="•"/>
            </a:pPr>
            <a:r>
              <a:rPr lang="en-US"/>
              <a:t>Created to interact with TensorFlow system </a:t>
            </a:r>
            <a:endParaRPr b="1"/>
          </a:p>
        </p:txBody>
      </p:sp>
      <p:pic>
        <p:nvPicPr>
          <p:cNvPr id="736" name="Google Shape;736;p52"/>
          <p:cNvPicPr preferRelativeResize="0"/>
          <p:nvPr/>
        </p:nvPicPr>
        <p:blipFill rotWithShape="1">
          <a:blip r:embed="rId3">
            <a:alphaModFix/>
          </a:blip>
          <a:srcRect b="0" l="0" r="0" t="0"/>
          <a:stretch/>
        </p:blipFill>
        <p:spPr>
          <a:xfrm>
            <a:off x="8549921" y="242561"/>
            <a:ext cx="3564467" cy="6336830"/>
          </a:xfrm>
          <a:prstGeom prst="rect">
            <a:avLst/>
          </a:prstGeom>
          <a:noFill/>
          <a:ln>
            <a:noFill/>
          </a:ln>
        </p:spPr>
      </p:pic>
      <p:grpSp>
        <p:nvGrpSpPr>
          <p:cNvPr id="737" name="Google Shape;737;p52"/>
          <p:cNvGrpSpPr/>
          <p:nvPr/>
        </p:nvGrpSpPr>
        <p:grpSpPr>
          <a:xfrm>
            <a:off x="5621066" y="3429000"/>
            <a:ext cx="3680176" cy="1857884"/>
            <a:chOff x="4903614" y="2513307"/>
            <a:chExt cx="3680176" cy="1857884"/>
          </a:xfrm>
        </p:grpSpPr>
        <p:pic>
          <p:nvPicPr>
            <p:cNvPr id="738" name="Google Shape;738;p52"/>
            <p:cNvPicPr preferRelativeResize="0"/>
            <p:nvPr/>
          </p:nvPicPr>
          <p:blipFill rotWithShape="1">
            <a:blip r:embed="rId4">
              <a:alphaModFix/>
            </a:blip>
            <a:srcRect b="0" l="0" r="0" t="0"/>
            <a:stretch/>
          </p:blipFill>
          <p:spPr>
            <a:xfrm>
              <a:off x="4903614" y="2513307"/>
              <a:ext cx="3680176" cy="1522418"/>
            </a:xfrm>
            <a:prstGeom prst="rect">
              <a:avLst/>
            </a:prstGeom>
            <a:noFill/>
            <a:ln>
              <a:noFill/>
            </a:ln>
          </p:spPr>
        </p:pic>
        <p:sp>
          <p:nvSpPr>
            <p:cNvPr id="739" name="Google Shape;739;p52"/>
            <p:cNvSpPr txBox="1"/>
            <p:nvPr/>
          </p:nvSpPr>
          <p:spPr>
            <a:xfrm>
              <a:off x="5046756" y="4001859"/>
              <a:ext cx="3418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FF0000"/>
                  </a:solidFill>
                  <a:latin typeface="Calibri"/>
                  <a:ea typeface="Calibri"/>
                  <a:cs typeface="Calibri"/>
                  <a:sym typeface="Calibri"/>
                </a:rPr>
                <a:t>Download at www.tensorflow.org</a:t>
              </a:r>
              <a:endParaRPr b="1" sz="1800" u="sng">
                <a:solidFill>
                  <a:srgbClr val="FF0000"/>
                </a:solidFill>
                <a:latin typeface="Calibri"/>
                <a:ea typeface="Calibri"/>
                <a:cs typeface="Calibri"/>
                <a:sym typeface="Calibri"/>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3" name="Shape 743"/>
        <p:cNvGrpSpPr/>
        <p:nvPr/>
      </p:nvGrpSpPr>
      <p:grpSpPr>
        <a:xfrm>
          <a:off x="0" y="0"/>
          <a:ext cx="0" cy="0"/>
          <a:chOff x="0" y="0"/>
          <a:chExt cx="0" cy="0"/>
        </a:xfrm>
      </p:grpSpPr>
      <p:sp>
        <p:nvSpPr>
          <p:cNvPr id="744" name="Google Shape;744;p53"/>
          <p:cNvSpPr/>
          <p:nvPr/>
        </p:nvSpPr>
        <p:spPr>
          <a:xfrm>
            <a:off x="0" y="-2"/>
            <a:ext cx="6693455" cy="1511306"/>
          </a:xfrm>
          <a:custGeom>
            <a:rect b="b" l="l" r="r" t="t"/>
            <a:pathLst>
              <a:path extrusionOk="0" h="1511306" w="6693455">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53"/>
          <p:cNvSpPr txBox="1"/>
          <p:nvPr>
            <p:ph type="title"/>
          </p:nvPr>
        </p:nvSpPr>
        <p:spPr>
          <a:xfrm>
            <a:off x="838200" y="365125"/>
            <a:ext cx="5000812"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Activation Functions</a:t>
            </a:r>
            <a:endParaRPr/>
          </a:p>
        </p:txBody>
      </p:sp>
      <p:sp>
        <p:nvSpPr>
          <p:cNvPr id="746" name="Google Shape;746;p53"/>
          <p:cNvSpPr/>
          <p:nvPr/>
        </p:nvSpPr>
        <p:spPr>
          <a:xfrm>
            <a:off x="1" y="1691640"/>
            <a:ext cx="5931454" cy="5166360"/>
          </a:xfrm>
          <a:custGeom>
            <a:rect b="b" l="l" r="r" t="t"/>
            <a:pathLst>
              <a:path extrusionOk="0" h="5166360" w="5931454">
                <a:moveTo>
                  <a:pt x="0" y="0"/>
                </a:moveTo>
                <a:lnTo>
                  <a:pt x="5931454" y="0"/>
                </a:lnTo>
                <a:lnTo>
                  <a:pt x="3537575" y="5166360"/>
                </a:lnTo>
                <a:lnTo>
                  <a:pt x="0" y="5166360"/>
                </a:lnTo>
                <a:close/>
              </a:path>
            </a:pathLst>
          </a:custGeom>
          <a:solidFill>
            <a:srgbClr val="3030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 name="Google Shape;747;p53"/>
          <p:cNvSpPr txBox="1"/>
          <p:nvPr>
            <p:ph idx="1" type="body"/>
          </p:nvPr>
        </p:nvSpPr>
        <p:spPr>
          <a:xfrm>
            <a:off x="236415" y="1980887"/>
            <a:ext cx="4351215" cy="4511988"/>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1800"/>
              <a:buChar char="•"/>
            </a:pPr>
            <a:r>
              <a:rPr b="1" lang="en-US" sz="1800">
                <a:solidFill>
                  <a:srgbClr val="FFFFFF"/>
                </a:solidFill>
              </a:rPr>
              <a:t>Smooth Nonlinearities: </a:t>
            </a:r>
            <a:endParaRPr sz="1800">
              <a:solidFill>
                <a:srgbClr val="FFFFFF"/>
              </a:solidFill>
            </a:endParaRPr>
          </a:p>
          <a:p>
            <a:pPr indent="-228600" lvl="1" marL="685800" rtl="0" algn="l">
              <a:lnSpc>
                <a:spcPct val="90000"/>
              </a:lnSpc>
              <a:spcBef>
                <a:spcPts val="500"/>
              </a:spcBef>
              <a:spcAft>
                <a:spcPts val="0"/>
              </a:spcAft>
              <a:buClr>
                <a:srgbClr val="FFFFFF"/>
              </a:buClr>
              <a:buSzPts val="1800"/>
              <a:buChar char="•"/>
            </a:pPr>
            <a:r>
              <a:rPr lang="en-US" sz="1800">
                <a:solidFill>
                  <a:srgbClr val="FFFFFF"/>
                </a:solidFill>
              </a:rPr>
              <a:t>Sigmoid</a:t>
            </a:r>
            <a:endParaRPr/>
          </a:p>
          <a:p>
            <a:pPr indent="-228600" lvl="1" marL="685800" rtl="0" algn="l">
              <a:lnSpc>
                <a:spcPct val="90000"/>
              </a:lnSpc>
              <a:spcBef>
                <a:spcPts val="500"/>
              </a:spcBef>
              <a:spcAft>
                <a:spcPts val="0"/>
              </a:spcAft>
              <a:buClr>
                <a:srgbClr val="FFFFFF"/>
              </a:buClr>
              <a:buSzPts val="1800"/>
              <a:buChar char="•"/>
            </a:pPr>
            <a:r>
              <a:rPr lang="en-US" sz="1800">
                <a:solidFill>
                  <a:srgbClr val="FFFFFF"/>
                </a:solidFill>
              </a:rPr>
              <a:t>Tanha</a:t>
            </a:r>
            <a:endParaRPr/>
          </a:p>
          <a:p>
            <a:pPr indent="-228600" lvl="1" marL="685800" rtl="0" algn="l">
              <a:lnSpc>
                <a:spcPct val="90000"/>
              </a:lnSpc>
              <a:spcBef>
                <a:spcPts val="500"/>
              </a:spcBef>
              <a:spcAft>
                <a:spcPts val="0"/>
              </a:spcAft>
              <a:buClr>
                <a:srgbClr val="FFFFFF"/>
              </a:buClr>
              <a:buSzPts val="1800"/>
              <a:buChar char="•"/>
            </a:pPr>
            <a:r>
              <a:rPr lang="en-US" sz="1800">
                <a:solidFill>
                  <a:srgbClr val="FFFFFF"/>
                </a:solidFill>
              </a:rPr>
              <a:t>Elu</a:t>
            </a:r>
            <a:endParaRPr/>
          </a:p>
          <a:p>
            <a:pPr indent="-228600" lvl="1" marL="685800" rtl="0" algn="l">
              <a:lnSpc>
                <a:spcPct val="90000"/>
              </a:lnSpc>
              <a:spcBef>
                <a:spcPts val="500"/>
              </a:spcBef>
              <a:spcAft>
                <a:spcPts val="0"/>
              </a:spcAft>
              <a:buClr>
                <a:srgbClr val="FFFFFF"/>
              </a:buClr>
              <a:buSzPts val="1800"/>
              <a:buChar char="•"/>
            </a:pPr>
            <a:r>
              <a:rPr lang="en-US" sz="1800">
                <a:solidFill>
                  <a:srgbClr val="FFFFFF"/>
                </a:solidFill>
              </a:rPr>
              <a:t>Softplus </a:t>
            </a:r>
            <a:endParaRPr/>
          </a:p>
          <a:p>
            <a:pPr indent="-228600" lvl="1" marL="685800" rtl="0" algn="l">
              <a:lnSpc>
                <a:spcPct val="90000"/>
              </a:lnSpc>
              <a:spcBef>
                <a:spcPts val="500"/>
              </a:spcBef>
              <a:spcAft>
                <a:spcPts val="0"/>
              </a:spcAft>
              <a:buClr>
                <a:srgbClr val="FFFFFF"/>
              </a:buClr>
              <a:buSzPts val="1800"/>
              <a:buChar char="•"/>
            </a:pPr>
            <a:r>
              <a:rPr lang="en-US" sz="1800">
                <a:solidFill>
                  <a:srgbClr val="FFFFFF"/>
                </a:solidFill>
              </a:rPr>
              <a:t>SoftSign </a:t>
            </a:r>
            <a:endParaRPr/>
          </a:p>
          <a:p>
            <a:pPr indent="-228600" lvl="0" marL="228600" rtl="0" algn="l">
              <a:lnSpc>
                <a:spcPct val="90000"/>
              </a:lnSpc>
              <a:spcBef>
                <a:spcPts val="1000"/>
              </a:spcBef>
              <a:spcAft>
                <a:spcPts val="0"/>
              </a:spcAft>
              <a:buClr>
                <a:srgbClr val="FFFFFF"/>
              </a:buClr>
              <a:buSzPts val="1800"/>
              <a:buChar char="•"/>
            </a:pPr>
            <a:r>
              <a:rPr b="1" lang="en-US" sz="1800">
                <a:solidFill>
                  <a:srgbClr val="FFFFFF"/>
                </a:solidFill>
              </a:rPr>
              <a:t>Continuous Differentiable: </a:t>
            </a:r>
            <a:endParaRPr/>
          </a:p>
          <a:p>
            <a:pPr indent="-228600" lvl="1" marL="685800" rtl="0" algn="l">
              <a:lnSpc>
                <a:spcPct val="90000"/>
              </a:lnSpc>
              <a:spcBef>
                <a:spcPts val="500"/>
              </a:spcBef>
              <a:spcAft>
                <a:spcPts val="0"/>
              </a:spcAft>
              <a:buClr>
                <a:srgbClr val="FFFFFF"/>
              </a:buClr>
              <a:buSzPts val="1800"/>
              <a:buChar char="•"/>
            </a:pPr>
            <a:r>
              <a:rPr lang="en-US" sz="1800">
                <a:solidFill>
                  <a:srgbClr val="FFFFFF"/>
                </a:solidFill>
              </a:rPr>
              <a:t>ReLu</a:t>
            </a:r>
            <a:endParaRPr sz="1800">
              <a:solidFill>
                <a:srgbClr val="FFFFFF"/>
              </a:solidFill>
            </a:endParaRPr>
          </a:p>
          <a:p>
            <a:pPr indent="-228600" lvl="1" marL="685800" rtl="0" algn="l">
              <a:lnSpc>
                <a:spcPct val="90000"/>
              </a:lnSpc>
              <a:spcBef>
                <a:spcPts val="500"/>
              </a:spcBef>
              <a:spcAft>
                <a:spcPts val="0"/>
              </a:spcAft>
              <a:buClr>
                <a:srgbClr val="FFFFFF"/>
              </a:buClr>
              <a:buSzPts val="1800"/>
              <a:buChar char="•"/>
            </a:pPr>
            <a:r>
              <a:rPr lang="en-US" sz="1800">
                <a:solidFill>
                  <a:srgbClr val="FFFFFF"/>
                </a:solidFill>
              </a:rPr>
              <a:t>Relu6</a:t>
            </a:r>
            <a:endParaRPr/>
          </a:p>
          <a:p>
            <a:pPr indent="-228600" lvl="1" marL="685800" rtl="0" algn="l">
              <a:lnSpc>
                <a:spcPct val="90000"/>
              </a:lnSpc>
              <a:spcBef>
                <a:spcPts val="500"/>
              </a:spcBef>
              <a:spcAft>
                <a:spcPts val="0"/>
              </a:spcAft>
              <a:buClr>
                <a:srgbClr val="FFFFFF"/>
              </a:buClr>
              <a:buSzPts val="1800"/>
              <a:buChar char="•"/>
            </a:pPr>
            <a:r>
              <a:rPr lang="en-US" sz="1800">
                <a:solidFill>
                  <a:srgbClr val="FFFFFF"/>
                </a:solidFill>
              </a:rPr>
              <a:t>CreLu</a:t>
            </a:r>
            <a:endParaRPr sz="1800">
              <a:solidFill>
                <a:srgbClr val="FFFFFF"/>
              </a:solidFill>
            </a:endParaRPr>
          </a:p>
          <a:p>
            <a:pPr indent="-228600" lvl="1" marL="685800" rtl="0" algn="l">
              <a:lnSpc>
                <a:spcPct val="90000"/>
              </a:lnSpc>
              <a:spcBef>
                <a:spcPts val="500"/>
              </a:spcBef>
              <a:spcAft>
                <a:spcPts val="0"/>
              </a:spcAft>
              <a:buClr>
                <a:srgbClr val="FFFFFF"/>
              </a:buClr>
              <a:buSzPts val="1800"/>
              <a:buChar char="•"/>
            </a:pPr>
            <a:r>
              <a:rPr lang="en-US" sz="1800">
                <a:solidFill>
                  <a:srgbClr val="FFFFFF"/>
                </a:solidFill>
              </a:rPr>
              <a:t>Relu-X</a:t>
            </a:r>
            <a:endParaRPr/>
          </a:p>
          <a:p>
            <a:pPr indent="-228600" lvl="0" marL="228600" rtl="0" algn="l">
              <a:lnSpc>
                <a:spcPct val="90000"/>
              </a:lnSpc>
              <a:spcBef>
                <a:spcPts val="1000"/>
              </a:spcBef>
              <a:spcAft>
                <a:spcPts val="0"/>
              </a:spcAft>
              <a:buClr>
                <a:srgbClr val="FFFFFF"/>
              </a:buClr>
              <a:buSzPts val="1800"/>
              <a:buChar char="•"/>
            </a:pPr>
            <a:r>
              <a:rPr b="1" lang="en-US" sz="1800">
                <a:solidFill>
                  <a:srgbClr val="FFFFFF"/>
                </a:solidFill>
              </a:rPr>
              <a:t>Random Regularization:</a:t>
            </a:r>
            <a:endParaRPr/>
          </a:p>
          <a:p>
            <a:pPr indent="-228600" lvl="1" marL="685800" rtl="0" algn="l">
              <a:lnSpc>
                <a:spcPct val="90000"/>
              </a:lnSpc>
              <a:spcBef>
                <a:spcPts val="500"/>
              </a:spcBef>
              <a:spcAft>
                <a:spcPts val="0"/>
              </a:spcAft>
              <a:buClr>
                <a:srgbClr val="FFFFFF"/>
              </a:buClr>
              <a:buSzPts val="1800"/>
              <a:buChar char="•"/>
            </a:pPr>
            <a:r>
              <a:rPr lang="en-US" sz="1800">
                <a:solidFill>
                  <a:srgbClr val="FFFFFF"/>
                </a:solidFill>
              </a:rPr>
              <a:t>Dropout</a:t>
            </a:r>
            <a:endParaRPr/>
          </a:p>
        </p:txBody>
      </p:sp>
      <p:pic>
        <p:nvPicPr>
          <p:cNvPr id="748" name="Google Shape;748;p53"/>
          <p:cNvPicPr preferRelativeResize="0"/>
          <p:nvPr/>
        </p:nvPicPr>
        <p:blipFill rotWithShape="1">
          <a:blip r:embed="rId3">
            <a:alphaModFix/>
          </a:blip>
          <a:srcRect b="0" l="0" r="0" t="0"/>
          <a:stretch/>
        </p:blipFill>
        <p:spPr>
          <a:xfrm>
            <a:off x="7112001" y="379547"/>
            <a:ext cx="4563802" cy="2624186"/>
          </a:xfrm>
          <a:custGeom>
            <a:rect b="b" l="l" r="r" t="t"/>
            <a:pathLst>
              <a:path extrusionOk="0" h="5032375" w="4636009">
                <a:moveTo>
                  <a:pt x="0" y="0"/>
                </a:moveTo>
                <a:lnTo>
                  <a:pt x="4636009" y="0"/>
                </a:lnTo>
                <a:lnTo>
                  <a:pt x="4636009" y="5032375"/>
                </a:lnTo>
                <a:lnTo>
                  <a:pt x="0" y="5032375"/>
                </a:lnTo>
                <a:close/>
              </a:path>
            </a:pathLst>
          </a:custGeom>
          <a:noFill/>
          <a:ln>
            <a:noFill/>
          </a:ln>
        </p:spPr>
      </p:pic>
      <p:pic>
        <p:nvPicPr>
          <p:cNvPr id="749" name="Google Shape;749;p53"/>
          <p:cNvPicPr preferRelativeResize="0"/>
          <p:nvPr/>
        </p:nvPicPr>
        <p:blipFill rotWithShape="1">
          <a:blip r:embed="rId4">
            <a:alphaModFix/>
          </a:blip>
          <a:srcRect b="0" l="0" r="0" t="0"/>
          <a:stretch/>
        </p:blipFill>
        <p:spPr>
          <a:xfrm>
            <a:off x="5704309" y="3313724"/>
            <a:ext cx="6080908" cy="3086060"/>
          </a:xfrm>
          <a:custGeom>
            <a:rect b="b" l="l" r="r" t="t"/>
            <a:pathLst>
              <a:path extrusionOk="0" h="5032375" w="4636009">
                <a:moveTo>
                  <a:pt x="0" y="0"/>
                </a:moveTo>
                <a:lnTo>
                  <a:pt x="4636009" y="0"/>
                </a:lnTo>
                <a:lnTo>
                  <a:pt x="4636009" y="5032375"/>
                </a:lnTo>
                <a:lnTo>
                  <a:pt x="0" y="5032375"/>
                </a:lnTo>
                <a:close/>
              </a:path>
            </a:pathLst>
          </a:cu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3" name="Shape 753"/>
        <p:cNvGrpSpPr/>
        <p:nvPr/>
      </p:nvGrpSpPr>
      <p:grpSpPr>
        <a:xfrm>
          <a:off x="0" y="0"/>
          <a:ext cx="0" cy="0"/>
          <a:chOff x="0" y="0"/>
          <a:chExt cx="0" cy="0"/>
        </a:xfrm>
      </p:grpSpPr>
      <p:sp>
        <p:nvSpPr>
          <p:cNvPr id="754" name="Google Shape;754;p54"/>
          <p:cNvSpPr/>
          <p:nvPr/>
        </p:nvSpPr>
        <p:spPr>
          <a:xfrm>
            <a:off x="548639" y="347471"/>
            <a:ext cx="11100816" cy="1801368"/>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 name="Google Shape;755;p54"/>
          <p:cNvSpPr txBox="1"/>
          <p:nvPr>
            <p:ph type="title"/>
          </p:nvPr>
        </p:nvSpPr>
        <p:spPr>
          <a:xfrm>
            <a:off x="838200" y="58521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TensorFlow Activation Functions</a:t>
            </a:r>
            <a:endParaRPr/>
          </a:p>
        </p:txBody>
      </p:sp>
      <p:pic>
        <p:nvPicPr>
          <p:cNvPr id="756" name="Google Shape;756;p54"/>
          <p:cNvPicPr preferRelativeResize="0"/>
          <p:nvPr/>
        </p:nvPicPr>
        <p:blipFill rotWithShape="1">
          <a:blip r:embed="rId3">
            <a:alphaModFix/>
          </a:blip>
          <a:srcRect b="-3" l="0" r="13529" t="0"/>
          <a:stretch/>
        </p:blipFill>
        <p:spPr>
          <a:xfrm>
            <a:off x="841248" y="2516777"/>
            <a:ext cx="6236208" cy="3660185"/>
          </a:xfrm>
          <a:prstGeom prst="rect">
            <a:avLst/>
          </a:prstGeom>
          <a:noFill/>
          <a:ln>
            <a:noFill/>
          </a:ln>
        </p:spPr>
      </p:pic>
      <p:sp>
        <p:nvSpPr>
          <p:cNvPr id="757" name="Google Shape;757;p54"/>
          <p:cNvSpPr txBox="1"/>
          <p:nvPr>
            <p:ph idx="1" type="body"/>
          </p:nvPr>
        </p:nvSpPr>
        <p:spPr>
          <a:xfrm>
            <a:off x="7546848" y="2516777"/>
            <a:ext cx="3803904" cy="3660185"/>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500"/>
              <a:buChar char="•"/>
            </a:pPr>
            <a:r>
              <a:rPr b="1" lang="en-US" sz="1500"/>
              <a:t>Smooth Nonlinearities: </a:t>
            </a:r>
            <a:endParaRPr sz="1500"/>
          </a:p>
          <a:p>
            <a:pPr indent="-228600" lvl="1" marL="685800" rtl="0" algn="l">
              <a:lnSpc>
                <a:spcPct val="90000"/>
              </a:lnSpc>
              <a:spcBef>
                <a:spcPts val="500"/>
              </a:spcBef>
              <a:spcAft>
                <a:spcPts val="0"/>
              </a:spcAft>
              <a:buClr>
                <a:schemeClr val="dk1"/>
              </a:buClr>
              <a:buSzPts val="1500"/>
              <a:buChar char="•"/>
            </a:pPr>
            <a:r>
              <a:rPr lang="en-US" sz="1500"/>
              <a:t>Sigmoid</a:t>
            </a:r>
            <a:endParaRPr/>
          </a:p>
          <a:p>
            <a:pPr indent="-228600" lvl="1" marL="685800" rtl="0" algn="l">
              <a:lnSpc>
                <a:spcPct val="90000"/>
              </a:lnSpc>
              <a:spcBef>
                <a:spcPts val="500"/>
              </a:spcBef>
              <a:spcAft>
                <a:spcPts val="0"/>
              </a:spcAft>
              <a:buClr>
                <a:schemeClr val="dk1"/>
              </a:buClr>
              <a:buSzPts val="1500"/>
              <a:buChar char="•"/>
            </a:pPr>
            <a:r>
              <a:rPr lang="en-US" sz="1500"/>
              <a:t>Tanh</a:t>
            </a:r>
            <a:endParaRPr/>
          </a:p>
          <a:p>
            <a:pPr indent="-228600" lvl="1" marL="685800" rtl="0" algn="l">
              <a:lnSpc>
                <a:spcPct val="90000"/>
              </a:lnSpc>
              <a:spcBef>
                <a:spcPts val="500"/>
              </a:spcBef>
              <a:spcAft>
                <a:spcPts val="0"/>
              </a:spcAft>
              <a:buClr>
                <a:schemeClr val="dk1"/>
              </a:buClr>
              <a:buSzPts val="1500"/>
              <a:buChar char="•"/>
            </a:pPr>
            <a:r>
              <a:rPr lang="en-US" sz="1500"/>
              <a:t>Elu</a:t>
            </a:r>
            <a:endParaRPr/>
          </a:p>
          <a:p>
            <a:pPr indent="-228600" lvl="1" marL="685800" rtl="0" algn="l">
              <a:lnSpc>
                <a:spcPct val="90000"/>
              </a:lnSpc>
              <a:spcBef>
                <a:spcPts val="500"/>
              </a:spcBef>
              <a:spcAft>
                <a:spcPts val="0"/>
              </a:spcAft>
              <a:buClr>
                <a:schemeClr val="dk1"/>
              </a:buClr>
              <a:buSzPts val="1500"/>
              <a:buChar char="•"/>
            </a:pPr>
            <a:r>
              <a:rPr lang="en-US" sz="1500"/>
              <a:t>Softplus </a:t>
            </a:r>
            <a:endParaRPr/>
          </a:p>
          <a:p>
            <a:pPr indent="-228600" lvl="1" marL="685800" rtl="0" algn="l">
              <a:lnSpc>
                <a:spcPct val="90000"/>
              </a:lnSpc>
              <a:spcBef>
                <a:spcPts val="500"/>
              </a:spcBef>
              <a:spcAft>
                <a:spcPts val="0"/>
              </a:spcAft>
              <a:buClr>
                <a:schemeClr val="dk1"/>
              </a:buClr>
              <a:buSzPts val="1500"/>
              <a:buChar char="•"/>
            </a:pPr>
            <a:r>
              <a:rPr lang="en-US" sz="1500"/>
              <a:t>SoftSign </a:t>
            </a:r>
            <a:endParaRPr/>
          </a:p>
          <a:p>
            <a:pPr indent="-228600" lvl="0" marL="228600" rtl="0" algn="l">
              <a:lnSpc>
                <a:spcPct val="90000"/>
              </a:lnSpc>
              <a:spcBef>
                <a:spcPts val="1000"/>
              </a:spcBef>
              <a:spcAft>
                <a:spcPts val="0"/>
              </a:spcAft>
              <a:buClr>
                <a:schemeClr val="dk1"/>
              </a:buClr>
              <a:buSzPts val="1500"/>
              <a:buChar char="•"/>
            </a:pPr>
            <a:r>
              <a:rPr b="1" lang="en-US" sz="1500"/>
              <a:t>Continuous Differentiable: </a:t>
            </a:r>
            <a:endParaRPr/>
          </a:p>
          <a:p>
            <a:pPr indent="-228600" lvl="1" marL="685800" rtl="0" algn="l">
              <a:lnSpc>
                <a:spcPct val="90000"/>
              </a:lnSpc>
              <a:spcBef>
                <a:spcPts val="500"/>
              </a:spcBef>
              <a:spcAft>
                <a:spcPts val="0"/>
              </a:spcAft>
              <a:buClr>
                <a:schemeClr val="dk1"/>
              </a:buClr>
              <a:buSzPts val="1500"/>
              <a:buChar char="•"/>
            </a:pPr>
            <a:r>
              <a:rPr lang="en-US" sz="1500"/>
              <a:t>ReLu</a:t>
            </a:r>
            <a:endParaRPr/>
          </a:p>
          <a:p>
            <a:pPr indent="-228600" lvl="1" marL="685800" rtl="0" algn="l">
              <a:lnSpc>
                <a:spcPct val="90000"/>
              </a:lnSpc>
              <a:spcBef>
                <a:spcPts val="500"/>
              </a:spcBef>
              <a:spcAft>
                <a:spcPts val="0"/>
              </a:spcAft>
              <a:buClr>
                <a:schemeClr val="dk1"/>
              </a:buClr>
              <a:buSzPts val="1500"/>
              <a:buChar char="•"/>
            </a:pPr>
            <a:r>
              <a:rPr lang="en-US" sz="1500"/>
              <a:t>Relu6</a:t>
            </a:r>
            <a:endParaRPr/>
          </a:p>
          <a:p>
            <a:pPr indent="-228600" lvl="1" marL="685800" rtl="0" algn="l">
              <a:lnSpc>
                <a:spcPct val="90000"/>
              </a:lnSpc>
              <a:spcBef>
                <a:spcPts val="500"/>
              </a:spcBef>
              <a:spcAft>
                <a:spcPts val="0"/>
              </a:spcAft>
              <a:buClr>
                <a:schemeClr val="dk1"/>
              </a:buClr>
              <a:buSzPts val="1500"/>
              <a:buChar char="•"/>
            </a:pPr>
            <a:r>
              <a:rPr lang="en-US" sz="1500"/>
              <a:t>CreLu</a:t>
            </a:r>
            <a:endParaRPr/>
          </a:p>
          <a:p>
            <a:pPr indent="-228600" lvl="1" marL="685800" rtl="0" algn="l">
              <a:lnSpc>
                <a:spcPct val="90000"/>
              </a:lnSpc>
              <a:spcBef>
                <a:spcPts val="500"/>
              </a:spcBef>
              <a:spcAft>
                <a:spcPts val="0"/>
              </a:spcAft>
              <a:buClr>
                <a:schemeClr val="dk1"/>
              </a:buClr>
              <a:buSzPts val="1500"/>
              <a:buChar char="•"/>
            </a:pPr>
            <a:r>
              <a:rPr lang="en-US" sz="1500"/>
              <a:t>Relu-X</a:t>
            </a:r>
            <a:endParaRPr/>
          </a:p>
          <a:p>
            <a:pPr indent="-228600" lvl="0" marL="228600" rtl="0" algn="l">
              <a:lnSpc>
                <a:spcPct val="90000"/>
              </a:lnSpc>
              <a:spcBef>
                <a:spcPts val="1000"/>
              </a:spcBef>
              <a:spcAft>
                <a:spcPts val="0"/>
              </a:spcAft>
              <a:buClr>
                <a:schemeClr val="dk1"/>
              </a:buClr>
              <a:buSzPts val="1500"/>
              <a:buChar char="•"/>
            </a:pPr>
            <a:r>
              <a:rPr b="1" lang="en-US" sz="1500"/>
              <a:t>Random Regularization:</a:t>
            </a:r>
            <a:endParaRPr/>
          </a:p>
          <a:p>
            <a:pPr indent="-228600" lvl="1" marL="685800" rtl="0" algn="l">
              <a:lnSpc>
                <a:spcPct val="90000"/>
              </a:lnSpc>
              <a:spcBef>
                <a:spcPts val="500"/>
              </a:spcBef>
              <a:spcAft>
                <a:spcPts val="0"/>
              </a:spcAft>
              <a:buClr>
                <a:schemeClr val="dk1"/>
              </a:buClr>
              <a:buSzPts val="1500"/>
              <a:buChar char="•"/>
            </a:pPr>
            <a:r>
              <a:rPr lang="en-US" sz="1500"/>
              <a:t>Dropout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1" name="Shape 761"/>
        <p:cNvGrpSpPr/>
        <p:nvPr/>
      </p:nvGrpSpPr>
      <p:grpSpPr>
        <a:xfrm>
          <a:off x="0" y="0"/>
          <a:ext cx="0" cy="0"/>
          <a:chOff x="0" y="0"/>
          <a:chExt cx="0" cy="0"/>
        </a:xfrm>
      </p:grpSpPr>
      <p:sp>
        <p:nvSpPr>
          <p:cNvPr id="762" name="Google Shape;762;p55"/>
          <p:cNvSpPr/>
          <p:nvPr/>
        </p:nvSpPr>
        <p:spPr>
          <a:xfrm>
            <a:off x="0" y="1"/>
            <a:ext cx="1219169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55"/>
          <p:cNvSpPr/>
          <p:nvPr/>
        </p:nvSpPr>
        <p:spPr>
          <a:xfrm>
            <a:off x="305" y="0"/>
            <a:ext cx="1219169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grpSp>
        <p:nvGrpSpPr>
          <p:cNvPr id="764" name="Google Shape;764;p55"/>
          <p:cNvGrpSpPr/>
          <p:nvPr/>
        </p:nvGrpSpPr>
        <p:grpSpPr>
          <a:xfrm>
            <a:off x="-8137" y="0"/>
            <a:ext cx="5646974" cy="6483075"/>
            <a:chOff x="-19221" y="0"/>
            <a:chExt cx="5646974" cy="6483075"/>
          </a:xfrm>
        </p:grpSpPr>
        <p:sp>
          <p:nvSpPr>
            <p:cNvPr id="765" name="Google Shape;765;p55"/>
            <p:cNvSpPr/>
            <p:nvPr/>
          </p:nvSpPr>
          <p:spPr>
            <a:xfrm>
              <a:off x="-19220" y="116610"/>
              <a:ext cx="5535001" cy="6250127"/>
            </a:xfrm>
            <a:custGeom>
              <a:rect b="b" l="l" r="r" t="t"/>
              <a:pathLst>
                <a:path extrusionOk="0" h="6250127" w="5535001">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0">
                  <a:srgbClr val="70AD47">
                    <a:alpha val="9803"/>
                  </a:srgbClr>
                </a:gs>
                <a:gs pos="37000">
                  <a:srgbClr val="70AD47">
                    <a:alpha val="9803"/>
                  </a:srgbClr>
                </a:gs>
                <a:gs pos="85000">
                  <a:srgbClr val="5B9BD5">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6" name="Google Shape;766;p55"/>
            <p:cNvSpPr/>
            <p:nvPr/>
          </p:nvSpPr>
          <p:spPr>
            <a:xfrm>
              <a:off x="-19221" y="176241"/>
              <a:ext cx="5646908" cy="6130481"/>
            </a:xfrm>
            <a:custGeom>
              <a:rect b="b" l="l" r="r" t="t"/>
              <a:pathLst>
                <a:path extrusionOk="0" h="6130481" w="5646908">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0">
                  <a:srgbClr val="FFFFFF">
                    <a:alpha val="9803"/>
                  </a:srgbClr>
                </a:gs>
                <a:gs pos="2000">
                  <a:srgbClr val="FFFFFF">
                    <a:alpha val="9803"/>
                  </a:srgbClr>
                </a:gs>
                <a:gs pos="54000">
                  <a:srgbClr val="70AD47">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7" name="Google Shape;767;p55"/>
            <p:cNvSpPr/>
            <p:nvPr/>
          </p:nvSpPr>
          <p:spPr>
            <a:xfrm>
              <a:off x="-19221" y="176241"/>
              <a:ext cx="5517522" cy="6130481"/>
            </a:xfrm>
            <a:custGeom>
              <a:rect b="b" l="l" r="r" t="t"/>
              <a:pathLst>
                <a:path extrusionOk="0" h="6130481" w="5517522">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0">
                  <a:srgbClr val="FFFFFF">
                    <a:alpha val="9803"/>
                  </a:srgbClr>
                </a:gs>
                <a:gs pos="2000">
                  <a:srgbClr val="FFFFFF">
                    <a:alpha val="9803"/>
                  </a:srgbClr>
                </a:gs>
                <a:gs pos="16000">
                  <a:srgbClr val="70AD47">
                    <a:alpha val="9803"/>
                  </a:srgbClr>
                </a:gs>
                <a:gs pos="85000">
                  <a:srgbClr val="5B9BD5">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 name="Google Shape;768;p55"/>
            <p:cNvSpPr/>
            <p:nvPr/>
          </p:nvSpPr>
          <p:spPr>
            <a:xfrm>
              <a:off x="-19220" y="176241"/>
              <a:ext cx="5517475" cy="6130481"/>
            </a:xfrm>
            <a:custGeom>
              <a:rect b="b" l="l" r="r" t="t"/>
              <a:pathLst>
                <a:path extrusionOk="0" h="6130481" w="5517475">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0">
                  <a:srgbClr val="FFFFFF">
                    <a:alpha val="9803"/>
                  </a:srgbClr>
                </a:gs>
                <a:gs pos="2000">
                  <a:srgbClr val="FFFFFF">
                    <a:alpha val="9803"/>
                  </a:srgbClr>
                </a:gs>
                <a:gs pos="16000">
                  <a:srgbClr val="70AD47">
                    <a:alpha val="9803"/>
                  </a:srgbClr>
                </a:gs>
                <a:gs pos="85000">
                  <a:srgbClr val="5B9BD5">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 name="Google Shape;769;p55"/>
            <p:cNvSpPr/>
            <p:nvPr/>
          </p:nvSpPr>
          <p:spPr>
            <a:xfrm>
              <a:off x="-19221" y="0"/>
              <a:ext cx="5646974" cy="6483075"/>
            </a:xfrm>
            <a:custGeom>
              <a:rect b="b" l="l" r="r" t="t"/>
              <a:pathLst>
                <a:path extrusionOk="0" h="6483075" w="5646974">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0">
                  <a:srgbClr val="FFFFFF">
                    <a:alpha val="9803"/>
                  </a:srgbClr>
                </a:gs>
                <a:gs pos="2000">
                  <a:srgbClr val="FFFFFF">
                    <a:alpha val="9803"/>
                  </a:srgbClr>
                </a:gs>
                <a:gs pos="16000">
                  <a:srgbClr val="70AD47">
                    <a:alpha val="9803"/>
                  </a:srgbClr>
                </a:gs>
                <a:gs pos="74000">
                  <a:srgbClr val="5B9BD5">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70" name="Google Shape;770;p55"/>
          <p:cNvSpPr txBox="1"/>
          <p:nvPr>
            <p:ph type="title"/>
          </p:nvPr>
        </p:nvSpPr>
        <p:spPr>
          <a:xfrm>
            <a:off x="804672"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000"/>
              <a:buFont typeface="Calibri"/>
              <a:buNone/>
            </a:pPr>
            <a:r>
              <a:rPr lang="en-US" sz="4000">
                <a:solidFill>
                  <a:schemeClr val="dk2"/>
                </a:solidFill>
              </a:rPr>
              <a:t>How to Choose Activation Function</a:t>
            </a:r>
            <a:endParaRPr/>
          </a:p>
        </p:txBody>
      </p:sp>
      <p:sp>
        <p:nvSpPr>
          <p:cNvPr id="771" name="Google Shape;771;p55"/>
          <p:cNvSpPr txBox="1"/>
          <p:nvPr>
            <p:ph idx="1" type="body"/>
          </p:nvPr>
        </p:nvSpPr>
        <p:spPr>
          <a:xfrm>
            <a:off x="6090573" y="367323"/>
            <a:ext cx="5812257" cy="611575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2"/>
              </a:buClr>
              <a:buSzPts val="1600"/>
              <a:buChar char="•"/>
            </a:pPr>
            <a:r>
              <a:rPr b="1" lang="en-US" sz="1600">
                <a:solidFill>
                  <a:schemeClr val="dk2"/>
                </a:solidFill>
              </a:rPr>
              <a:t>Sigmoid</a:t>
            </a:r>
            <a:r>
              <a:rPr lang="en-US" sz="1600">
                <a:solidFill>
                  <a:schemeClr val="dk2"/>
                </a:solidFill>
              </a:rPr>
              <a:t>. Historically popular since they have nice interpretation as saturating “firing rate” of a neuron. </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 Saturated neurons kill gradients.</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 Sigmoid outputs are not zero centered. </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 Exponential is expensive computation. </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Tanh</a:t>
            </a:r>
            <a:r>
              <a:rPr lang="en-US" sz="1600">
                <a:solidFill>
                  <a:schemeClr val="dk2"/>
                </a:solidFill>
              </a:rPr>
              <a:t>. Still kill gradients when saturated. </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ReLU</a:t>
            </a:r>
            <a:r>
              <a:rPr lang="en-US" sz="1600">
                <a:solidFill>
                  <a:schemeClr val="dk2"/>
                </a:solidFill>
              </a:rPr>
              <a:t> (Rectifier Linear Unit). </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 Doesn’t saturate (in +region). </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 Computationally efficient. </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 Converges faster than sigmoid/tanh in practices (e.g.6x)</a:t>
            </a:r>
            <a:endParaRPr/>
          </a:p>
          <a:p>
            <a:pPr indent="-228600" lvl="1" marL="685800" rtl="0" algn="l">
              <a:lnSpc>
                <a:spcPct val="90000"/>
              </a:lnSpc>
              <a:spcBef>
                <a:spcPts val="500"/>
              </a:spcBef>
              <a:spcAft>
                <a:spcPts val="0"/>
              </a:spcAft>
              <a:buClr>
                <a:schemeClr val="dk2"/>
              </a:buClr>
              <a:buSzPts val="1600"/>
              <a:buChar char="•"/>
            </a:pPr>
            <a:r>
              <a:rPr lang="en-US" sz="1600">
                <a:solidFill>
                  <a:schemeClr val="dk2"/>
                </a:solidFill>
              </a:rPr>
              <a:t>(-) Not zero centered output. </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Leaky ReLU</a:t>
            </a:r>
            <a:r>
              <a:rPr lang="en-US" sz="1600">
                <a:solidFill>
                  <a:schemeClr val="dk2"/>
                </a:solidFill>
              </a:rPr>
              <a:t>. All benefits of ReLU but better. It will not “die”. </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ELU</a:t>
            </a:r>
            <a:r>
              <a:rPr lang="en-US" sz="1600">
                <a:solidFill>
                  <a:schemeClr val="dk2"/>
                </a:solidFill>
              </a:rPr>
              <a:t>. All benefits of ReLU. Doesn’t die. Closer to zero mean outputs.</a:t>
            </a:r>
            <a:endParaRPr/>
          </a:p>
          <a:p>
            <a:pPr indent="-228600" lvl="0" marL="228600" rtl="0" algn="l">
              <a:lnSpc>
                <a:spcPct val="90000"/>
              </a:lnSpc>
              <a:spcBef>
                <a:spcPts val="1000"/>
              </a:spcBef>
              <a:spcAft>
                <a:spcPts val="0"/>
              </a:spcAft>
              <a:buClr>
                <a:schemeClr val="dk2"/>
              </a:buClr>
              <a:buSzPts val="1600"/>
              <a:buChar char="•"/>
            </a:pPr>
            <a:r>
              <a:rPr b="1" lang="en-US" sz="1600">
                <a:solidFill>
                  <a:schemeClr val="dk2"/>
                </a:solidFill>
              </a:rPr>
              <a:t>Maxout Neuron</a:t>
            </a:r>
            <a:r>
              <a:rPr lang="en-US" sz="1600">
                <a:solidFill>
                  <a:schemeClr val="dk2"/>
                </a:solidFill>
              </a:rPr>
              <a:t>. All benefits of ReLU and Leaky ReLU but doubles the number of parameters.  </a:t>
            </a:r>
            <a:endParaRPr/>
          </a:p>
        </p:txBody>
      </p:sp>
      <p:sp>
        <p:nvSpPr>
          <p:cNvPr id="772" name="Google Shape;772;p55"/>
          <p:cNvSpPr/>
          <p:nvPr/>
        </p:nvSpPr>
        <p:spPr>
          <a:xfrm>
            <a:off x="1035601" y="4748713"/>
            <a:ext cx="4097867" cy="1464976"/>
          </a:xfrm>
          <a:prstGeom prst="rect">
            <a:avLst/>
          </a:prstGeom>
          <a:solidFill>
            <a:srgbClr val="F2F2F2"/>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200">
                <a:solidFill>
                  <a:srgbClr val="FF0000"/>
                </a:solidFill>
                <a:latin typeface="Calibri"/>
                <a:ea typeface="Calibri"/>
                <a:cs typeface="Calibri"/>
                <a:sym typeface="Calibri"/>
              </a:rPr>
              <a:t>RECOMMENDATION:</a:t>
            </a:r>
            <a:endParaRPr sz="1200">
              <a:solidFill>
                <a:schemeClr val="dk1"/>
              </a:solidFill>
              <a:latin typeface="Calibri"/>
              <a:ea typeface="Calibri"/>
              <a:cs typeface="Calibri"/>
              <a:sym typeface="Calibri"/>
            </a:endParaRPr>
          </a:p>
          <a:p>
            <a:pPr indent="-342900" lvl="0" marL="342900" marR="0" rtl="0" algn="l">
              <a:spcBef>
                <a:spcPts val="60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Use ReLU. Be carefull with learning rate.</a:t>
            </a:r>
            <a:endParaRPr/>
          </a:p>
          <a:p>
            <a:pPr indent="-342900" lvl="0" marL="342900" marR="0" rtl="0" algn="l">
              <a:spcBef>
                <a:spcPts val="60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Try out Leaky ReLU / Maxout / ELU. </a:t>
            </a:r>
            <a:endParaRPr/>
          </a:p>
          <a:p>
            <a:pPr indent="-342900" lvl="0" marL="342900" marR="0" rtl="0" algn="l">
              <a:spcBef>
                <a:spcPts val="60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Try out tanh but don’t expect much. </a:t>
            </a:r>
            <a:endParaRPr/>
          </a:p>
          <a:p>
            <a:pPr indent="-342900" lvl="0" marL="342900" marR="0" rtl="0" algn="l">
              <a:spcBef>
                <a:spcPts val="60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Don’t use sigmoid.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7" name="Shape 777"/>
        <p:cNvGrpSpPr/>
        <p:nvPr/>
      </p:nvGrpSpPr>
      <p:grpSpPr>
        <a:xfrm>
          <a:off x="0" y="0"/>
          <a:ext cx="0" cy="0"/>
          <a:chOff x="0" y="0"/>
          <a:chExt cx="0" cy="0"/>
        </a:xfrm>
      </p:grpSpPr>
      <p:sp>
        <p:nvSpPr>
          <p:cNvPr id="778" name="Google Shape;778;p56"/>
          <p:cNvSpPr/>
          <p:nvPr/>
        </p:nvSpPr>
        <p:spPr>
          <a:xfrm>
            <a:off x="0" y="-2"/>
            <a:ext cx="6693455" cy="1511306"/>
          </a:xfrm>
          <a:custGeom>
            <a:rect b="b" l="l" r="r" t="t"/>
            <a:pathLst>
              <a:path extrusionOk="0" h="1511306" w="6693455">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56"/>
          <p:cNvSpPr txBox="1"/>
          <p:nvPr>
            <p:ph type="title"/>
          </p:nvPr>
        </p:nvSpPr>
        <p:spPr>
          <a:xfrm>
            <a:off x="838200" y="365125"/>
            <a:ext cx="5000812"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100"/>
              <a:buFont typeface="Calibri"/>
              <a:buNone/>
            </a:pPr>
            <a:r>
              <a:rPr lang="en-US" sz="4100"/>
              <a:t>TensorFlow Optimizers</a:t>
            </a:r>
            <a:endParaRPr/>
          </a:p>
        </p:txBody>
      </p:sp>
      <p:sp>
        <p:nvSpPr>
          <p:cNvPr id="780" name="Google Shape;780;p56"/>
          <p:cNvSpPr/>
          <p:nvPr/>
        </p:nvSpPr>
        <p:spPr>
          <a:xfrm>
            <a:off x="1" y="1691640"/>
            <a:ext cx="5931454" cy="5166360"/>
          </a:xfrm>
          <a:custGeom>
            <a:rect b="b" l="l" r="r" t="t"/>
            <a:pathLst>
              <a:path extrusionOk="0" h="5166360" w="5931454">
                <a:moveTo>
                  <a:pt x="0" y="0"/>
                </a:moveTo>
                <a:lnTo>
                  <a:pt x="5931454" y="0"/>
                </a:lnTo>
                <a:lnTo>
                  <a:pt x="3537575" y="5166360"/>
                </a:lnTo>
                <a:lnTo>
                  <a:pt x="0" y="5166360"/>
                </a:lnTo>
                <a:close/>
              </a:path>
            </a:pathLst>
          </a:custGeom>
          <a:solidFill>
            <a:srgbClr val="3030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 name="Google Shape;781;p56"/>
          <p:cNvSpPr txBox="1"/>
          <p:nvPr>
            <p:ph idx="1" type="body"/>
          </p:nvPr>
        </p:nvSpPr>
        <p:spPr>
          <a:xfrm>
            <a:off x="214951" y="1873252"/>
            <a:ext cx="4750944" cy="4307459"/>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1800"/>
              <a:buChar char="•"/>
            </a:pPr>
            <a:r>
              <a:rPr b="1" lang="en-US" sz="1800">
                <a:solidFill>
                  <a:srgbClr val="FFFFFF"/>
                </a:solidFill>
              </a:rPr>
              <a:t>Gradient Descent Variants</a:t>
            </a:r>
            <a:r>
              <a:rPr lang="en-US" sz="1800">
                <a:solidFill>
                  <a:srgbClr val="FFFFFF"/>
                </a:solidFill>
              </a:rPr>
              <a:t>: </a:t>
            </a:r>
            <a:endParaRPr/>
          </a:p>
          <a:p>
            <a:pPr indent="-228600" lvl="1" marL="685800" rtl="0" algn="l">
              <a:lnSpc>
                <a:spcPct val="90000"/>
              </a:lnSpc>
              <a:spcBef>
                <a:spcPts val="500"/>
              </a:spcBef>
              <a:spcAft>
                <a:spcPts val="0"/>
              </a:spcAft>
              <a:buClr>
                <a:srgbClr val="FFFFFF"/>
              </a:buClr>
              <a:buSzPts val="1400"/>
              <a:buChar char="•"/>
            </a:pPr>
            <a:r>
              <a:rPr lang="en-US" sz="1400">
                <a:solidFill>
                  <a:srgbClr val="FFFFFF"/>
                </a:solidFill>
              </a:rPr>
              <a:t>Batch, Stochastic, Mini-Batch</a:t>
            </a:r>
            <a:endParaRPr/>
          </a:p>
          <a:p>
            <a:pPr indent="-228600" lvl="0" marL="228600" rtl="0" algn="l">
              <a:lnSpc>
                <a:spcPct val="90000"/>
              </a:lnSpc>
              <a:spcBef>
                <a:spcPts val="1000"/>
              </a:spcBef>
              <a:spcAft>
                <a:spcPts val="0"/>
              </a:spcAft>
              <a:buClr>
                <a:srgbClr val="FFFFFF"/>
              </a:buClr>
              <a:buSzPts val="1800"/>
              <a:buChar char="•"/>
            </a:pPr>
            <a:r>
              <a:rPr b="1" lang="en-US" sz="1800">
                <a:solidFill>
                  <a:srgbClr val="FFFFFF"/>
                </a:solidFill>
              </a:rPr>
              <a:t>Gradient Descent Optimization Algorithms: </a:t>
            </a:r>
            <a:endParaRPr/>
          </a:p>
          <a:p>
            <a:pPr indent="-342900" lvl="1" marL="800100" rtl="0" algn="l">
              <a:lnSpc>
                <a:spcPct val="90000"/>
              </a:lnSpc>
              <a:spcBef>
                <a:spcPts val="500"/>
              </a:spcBef>
              <a:spcAft>
                <a:spcPts val="0"/>
              </a:spcAft>
              <a:buClr>
                <a:srgbClr val="FFFFFF"/>
              </a:buClr>
              <a:buSzPts val="1400"/>
              <a:buFont typeface="Calibri"/>
              <a:buAutoNum type="arabicPeriod"/>
            </a:pPr>
            <a:r>
              <a:rPr b="1" lang="en-US" sz="1400">
                <a:solidFill>
                  <a:srgbClr val="FFFFFF"/>
                </a:solidFill>
              </a:rPr>
              <a:t>GD</a:t>
            </a:r>
            <a:r>
              <a:rPr lang="en-US" sz="1400">
                <a:solidFill>
                  <a:srgbClr val="FFFFFF"/>
                </a:solidFill>
              </a:rPr>
              <a:t>: Basic Gradient Descent Algorithm </a:t>
            </a:r>
            <a:endParaRPr/>
          </a:p>
          <a:p>
            <a:pPr indent="-342900" lvl="1" marL="800100" rtl="0" algn="l">
              <a:lnSpc>
                <a:spcPct val="90000"/>
              </a:lnSpc>
              <a:spcBef>
                <a:spcPts val="500"/>
              </a:spcBef>
              <a:spcAft>
                <a:spcPts val="0"/>
              </a:spcAft>
              <a:buClr>
                <a:srgbClr val="FFFFFF"/>
              </a:buClr>
              <a:buSzPts val="1400"/>
              <a:buFont typeface="Calibri"/>
              <a:buAutoNum type="arabicPeriod"/>
            </a:pPr>
            <a:r>
              <a:rPr b="1" lang="en-US" sz="1400">
                <a:solidFill>
                  <a:srgbClr val="FFFFFF"/>
                </a:solidFill>
              </a:rPr>
              <a:t>AdaDelta</a:t>
            </a:r>
            <a:r>
              <a:rPr lang="en-US" sz="1400">
                <a:solidFill>
                  <a:srgbClr val="FFFFFF"/>
                </a:solidFill>
              </a:rPr>
              <a:t>: Ada Delta Algorithm</a:t>
            </a:r>
            <a:endParaRPr/>
          </a:p>
          <a:p>
            <a:pPr indent="-342900" lvl="1" marL="800100" rtl="0" algn="l">
              <a:lnSpc>
                <a:spcPct val="90000"/>
              </a:lnSpc>
              <a:spcBef>
                <a:spcPts val="500"/>
              </a:spcBef>
              <a:spcAft>
                <a:spcPts val="0"/>
              </a:spcAft>
              <a:buClr>
                <a:srgbClr val="FFFFFF"/>
              </a:buClr>
              <a:buSzPts val="1400"/>
              <a:buFont typeface="Calibri"/>
              <a:buAutoNum type="arabicPeriod"/>
            </a:pPr>
            <a:r>
              <a:rPr b="1" lang="en-US" sz="1400">
                <a:solidFill>
                  <a:srgbClr val="FFFFFF"/>
                </a:solidFill>
              </a:rPr>
              <a:t>AdaGrad</a:t>
            </a:r>
            <a:r>
              <a:rPr lang="en-US" sz="1400">
                <a:solidFill>
                  <a:srgbClr val="FFFFFF"/>
                </a:solidFill>
              </a:rPr>
              <a:t>: Adaptive Subgradient Algorithm </a:t>
            </a:r>
            <a:endParaRPr/>
          </a:p>
          <a:p>
            <a:pPr indent="-342900" lvl="1" marL="800100" rtl="0" algn="l">
              <a:lnSpc>
                <a:spcPct val="90000"/>
              </a:lnSpc>
              <a:spcBef>
                <a:spcPts val="500"/>
              </a:spcBef>
              <a:spcAft>
                <a:spcPts val="0"/>
              </a:spcAft>
              <a:buClr>
                <a:srgbClr val="FFFFFF"/>
              </a:buClr>
              <a:buSzPts val="1400"/>
              <a:buFont typeface="Calibri"/>
              <a:buAutoNum type="arabicPeriod"/>
            </a:pPr>
            <a:r>
              <a:rPr b="1" lang="en-US" sz="1400">
                <a:solidFill>
                  <a:srgbClr val="FFFFFF"/>
                </a:solidFill>
              </a:rPr>
              <a:t>AdaGradDA</a:t>
            </a:r>
            <a:r>
              <a:rPr lang="en-US" sz="1400">
                <a:solidFill>
                  <a:srgbClr val="FFFFFF"/>
                </a:solidFill>
              </a:rPr>
              <a:t>: Adagrad Dual Averaging Algorithm</a:t>
            </a:r>
            <a:endParaRPr/>
          </a:p>
          <a:p>
            <a:pPr indent="-342900" lvl="1" marL="800100" rtl="0" algn="l">
              <a:lnSpc>
                <a:spcPct val="90000"/>
              </a:lnSpc>
              <a:spcBef>
                <a:spcPts val="500"/>
              </a:spcBef>
              <a:spcAft>
                <a:spcPts val="0"/>
              </a:spcAft>
              <a:buClr>
                <a:srgbClr val="FFFFFF"/>
              </a:buClr>
              <a:buSzPts val="1400"/>
              <a:buFont typeface="Calibri"/>
              <a:buAutoNum type="arabicPeriod"/>
            </a:pPr>
            <a:r>
              <a:rPr b="1" lang="en-US" sz="1400">
                <a:solidFill>
                  <a:srgbClr val="FFFFFF"/>
                </a:solidFill>
              </a:rPr>
              <a:t>Momentum</a:t>
            </a:r>
            <a:r>
              <a:rPr lang="en-US" sz="1400">
                <a:solidFill>
                  <a:srgbClr val="FFFFFF"/>
                </a:solidFill>
              </a:rPr>
              <a:t>: SGD Momentum Algorithm </a:t>
            </a:r>
            <a:endParaRPr/>
          </a:p>
          <a:p>
            <a:pPr indent="-342900" lvl="1" marL="800100" rtl="0" algn="l">
              <a:lnSpc>
                <a:spcPct val="90000"/>
              </a:lnSpc>
              <a:spcBef>
                <a:spcPts val="500"/>
              </a:spcBef>
              <a:spcAft>
                <a:spcPts val="0"/>
              </a:spcAft>
              <a:buClr>
                <a:srgbClr val="FFFFFF"/>
              </a:buClr>
              <a:buSzPts val="1400"/>
              <a:buFont typeface="Calibri"/>
              <a:buAutoNum type="arabicPeriod"/>
            </a:pPr>
            <a:r>
              <a:rPr b="1" lang="en-US" sz="1400">
                <a:solidFill>
                  <a:srgbClr val="FFFFFF"/>
                </a:solidFill>
              </a:rPr>
              <a:t>Adam</a:t>
            </a:r>
            <a:r>
              <a:rPr lang="en-US" sz="1400">
                <a:solidFill>
                  <a:srgbClr val="FFFFFF"/>
                </a:solidFill>
              </a:rPr>
              <a:t>: Adam Algorithm </a:t>
            </a:r>
            <a:endParaRPr/>
          </a:p>
          <a:p>
            <a:pPr indent="-342900" lvl="1" marL="800100" rtl="0" algn="l">
              <a:lnSpc>
                <a:spcPct val="90000"/>
              </a:lnSpc>
              <a:spcBef>
                <a:spcPts val="500"/>
              </a:spcBef>
              <a:spcAft>
                <a:spcPts val="0"/>
              </a:spcAft>
              <a:buClr>
                <a:srgbClr val="FFFFFF"/>
              </a:buClr>
              <a:buSzPts val="1400"/>
              <a:buFont typeface="Calibri"/>
              <a:buAutoNum type="arabicPeriod"/>
            </a:pPr>
            <a:r>
              <a:rPr b="1" lang="en-US" sz="1400">
                <a:solidFill>
                  <a:srgbClr val="FFFFFF"/>
                </a:solidFill>
              </a:rPr>
              <a:t>FTRL</a:t>
            </a:r>
            <a:r>
              <a:rPr lang="en-US" sz="1400">
                <a:solidFill>
                  <a:srgbClr val="FFFFFF"/>
                </a:solidFill>
              </a:rPr>
              <a:t>: FTRL Algorithm </a:t>
            </a:r>
            <a:endParaRPr/>
          </a:p>
          <a:p>
            <a:pPr indent="-342900" lvl="1" marL="800100" rtl="0" algn="l">
              <a:lnSpc>
                <a:spcPct val="90000"/>
              </a:lnSpc>
              <a:spcBef>
                <a:spcPts val="500"/>
              </a:spcBef>
              <a:spcAft>
                <a:spcPts val="0"/>
              </a:spcAft>
              <a:buClr>
                <a:srgbClr val="FFFFFF"/>
              </a:buClr>
              <a:buSzPts val="1400"/>
              <a:buFont typeface="Calibri"/>
              <a:buAutoNum type="arabicPeriod"/>
            </a:pPr>
            <a:r>
              <a:rPr b="1" lang="en-US" sz="1400">
                <a:solidFill>
                  <a:srgbClr val="FFFFFF"/>
                </a:solidFill>
              </a:rPr>
              <a:t>RMSProp</a:t>
            </a:r>
            <a:r>
              <a:rPr lang="en-US" sz="1400">
                <a:solidFill>
                  <a:srgbClr val="FFFFFF"/>
                </a:solidFill>
              </a:rPr>
              <a:t>: RMSProp Algorithm </a:t>
            </a:r>
            <a:endParaRPr/>
          </a:p>
          <a:p>
            <a:pPr indent="0" lvl="1" marL="457200" rtl="0" algn="l">
              <a:lnSpc>
                <a:spcPct val="90000"/>
              </a:lnSpc>
              <a:spcBef>
                <a:spcPts val="500"/>
              </a:spcBef>
              <a:spcAft>
                <a:spcPts val="0"/>
              </a:spcAft>
              <a:buClr>
                <a:schemeClr val="dk1"/>
              </a:buClr>
              <a:buSzPts val="1400"/>
              <a:buNone/>
            </a:pPr>
            <a:r>
              <a:t/>
            </a:r>
            <a:endParaRPr sz="1400">
              <a:solidFill>
                <a:srgbClr val="FFFFFF"/>
              </a:solidFill>
            </a:endParaRPr>
          </a:p>
          <a:p>
            <a:pPr indent="0" lvl="1" marL="457200" rtl="0" algn="l">
              <a:lnSpc>
                <a:spcPct val="90000"/>
              </a:lnSpc>
              <a:spcBef>
                <a:spcPts val="500"/>
              </a:spcBef>
              <a:spcAft>
                <a:spcPts val="0"/>
              </a:spcAft>
              <a:buClr>
                <a:srgbClr val="FFFFFF"/>
              </a:buClr>
              <a:buSzPts val="1600"/>
              <a:buNone/>
            </a:pPr>
            <a:r>
              <a:rPr lang="en-US" sz="1600">
                <a:solidFill>
                  <a:srgbClr val="FFFFFF"/>
                </a:solidFill>
              </a:rPr>
              <a:t>Papers listed in TF documentation</a:t>
            </a:r>
            <a:endParaRPr/>
          </a:p>
          <a:p>
            <a:pPr indent="-139700" lvl="1" marL="685800" rtl="0" algn="l">
              <a:lnSpc>
                <a:spcPct val="90000"/>
              </a:lnSpc>
              <a:spcBef>
                <a:spcPts val="500"/>
              </a:spcBef>
              <a:spcAft>
                <a:spcPts val="0"/>
              </a:spcAft>
              <a:buClr>
                <a:schemeClr val="dk1"/>
              </a:buClr>
              <a:buSzPts val="1400"/>
              <a:buNone/>
            </a:pPr>
            <a:r>
              <a:t/>
            </a:r>
            <a:endParaRPr sz="1400">
              <a:solidFill>
                <a:srgbClr val="FFFFFF"/>
              </a:solidFill>
            </a:endParaRPr>
          </a:p>
        </p:txBody>
      </p:sp>
      <p:pic>
        <p:nvPicPr>
          <p:cNvPr id="782" name="Google Shape;782;p56"/>
          <p:cNvPicPr preferRelativeResize="0"/>
          <p:nvPr/>
        </p:nvPicPr>
        <p:blipFill rotWithShape="1">
          <a:blip r:embed="rId3">
            <a:alphaModFix/>
          </a:blip>
          <a:srcRect b="0" l="0" r="0" t="0"/>
          <a:stretch/>
        </p:blipFill>
        <p:spPr>
          <a:xfrm>
            <a:off x="5839012" y="3667845"/>
            <a:ext cx="3760082" cy="2911032"/>
          </a:xfrm>
          <a:custGeom>
            <a:rect b="b" l="l" r="r" t="t"/>
            <a:pathLst>
              <a:path extrusionOk="0" h="5032375" w="4636009">
                <a:moveTo>
                  <a:pt x="0" y="0"/>
                </a:moveTo>
                <a:lnTo>
                  <a:pt x="4636009" y="0"/>
                </a:lnTo>
                <a:lnTo>
                  <a:pt x="4636009" y="5032375"/>
                </a:lnTo>
                <a:lnTo>
                  <a:pt x="0" y="5032375"/>
                </a:lnTo>
                <a:close/>
              </a:path>
            </a:pathLst>
          </a:custGeom>
          <a:noFill/>
          <a:ln>
            <a:noFill/>
          </a:ln>
        </p:spPr>
      </p:pic>
      <p:pic>
        <p:nvPicPr>
          <p:cNvPr id="783" name="Google Shape;783;p56"/>
          <p:cNvPicPr preferRelativeResize="0"/>
          <p:nvPr/>
        </p:nvPicPr>
        <p:blipFill rotWithShape="1">
          <a:blip r:embed="rId4">
            <a:alphaModFix/>
          </a:blip>
          <a:srcRect b="0" l="0" r="0" t="0"/>
          <a:stretch/>
        </p:blipFill>
        <p:spPr>
          <a:xfrm>
            <a:off x="7920112" y="56361"/>
            <a:ext cx="4047818" cy="3133795"/>
          </a:xfrm>
          <a:custGeom>
            <a:rect b="b" l="l" r="r" t="t"/>
            <a:pathLst>
              <a:path extrusionOk="0" h="5032375" w="4636009">
                <a:moveTo>
                  <a:pt x="0" y="0"/>
                </a:moveTo>
                <a:lnTo>
                  <a:pt x="4636009" y="0"/>
                </a:lnTo>
                <a:lnTo>
                  <a:pt x="4636009" y="5032375"/>
                </a:lnTo>
                <a:lnTo>
                  <a:pt x="0" y="5032375"/>
                </a:lnTo>
                <a:close/>
              </a:path>
            </a:pathLst>
          </a:cu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7" name="Shape 787"/>
        <p:cNvGrpSpPr/>
        <p:nvPr/>
      </p:nvGrpSpPr>
      <p:grpSpPr>
        <a:xfrm>
          <a:off x="0" y="0"/>
          <a:ext cx="0" cy="0"/>
          <a:chOff x="0" y="0"/>
          <a:chExt cx="0" cy="0"/>
        </a:xfrm>
      </p:grpSpPr>
      <p:sp>
        <p:nvSpPr>
          <p:cNvPr id="788" name="Google Shape;788;p57"/>
          <p:cNvSpPr/>
          <p:nvPr/>
        </p:nvSpPr>
        <p:spPr>
          <a:xfrm>
            <a:off x="0" y="-2"/>
            <a:ext cx="6693455" cy="1511306"/>
          </a:xfrm>
          <a:custGeom>
            <a:rect b="b" l="l" r="r" t="t"/>
            <a:pathLst>
              <a:path extrusionOk="0" h="1511306" w="6693455">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57"/>
          <p:cNvSpPr txBox="1"/>
          <p:nvPr>
            <p:ph type="title"/>
          </p:nvPr>
        </p:nvSpPr>
        <p:spPr>
          <a:xfrm>
            <a:off x="838200" y="365125"/>
            <a:ext cx="5000812"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Preprocessing</a:t>
            </a:r>
            <a:endParaRPr/>
          </a:p>
        </p:txBody>
      </p:sp>
      <p:sp>
        <p:nvSpPr>
          <p:cNvPr id="790" name="Google Shape;790;p57"/>
          <p:cNvSpPr/>
          <p:nvPr/>
        </p:nvSpPr>
        <p:spPr>
          <a:xfrm>
            <a:off x="1" y="1691640"/>
            <a:ext cx="5931454" cy="5166360"/>
          </a:xfrm>
          <a:custGeom>
            <a:rect b="b" l="l" r="r" t="t"/>
            <a:pathLst>
              <a:path extrusionOk="0" h="5166360" w="5931454">
                <a:moveTo>
                  <a:pt x="0" y="0"/>
                </a:moveTo>
                <a:lnTo>
                  <a:pt x="5931454" y="0"/>
                </a:lnTo>
                <a:lnTo>
                  <a:pt x="3537575" y="5166360"/>
                </a:lnTo>
                <a:lnTo>
                  <a:pt x="0" y="5166360"/>
                </a:lnTo>
                <a:close/>
              </a:path>
            </a:pathLst>
          </a:custGeom>
          <a:solidFill>
            <a:srgbClr val="3030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 name="Google Shape;791;p57"/>
          <p:cNvSpPr txBox="1"/>
          <p:nvPr>
            <p:ph idx="1" type="body"/>
          </p:nvPr>
        </p:nvSpPr>
        <p:spPr>
          <a:xfrm>
            <a:off x="838200" y="2176272"/>
            <a:ext cx="3339353" cy="363931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2000"/>
              <a:buChar char="•"/>
            </a:pPr>
            <a:r>
              <a:rPr lang="en-US" sz="2000">
                <a:solidFill>
                  <a:srgbClr val="FFFFFF"/>
                </a:solidFill>
              </a:rPr>
              <a:t>Normalization</a:t>
            </a:r>
            <a:endParaRPr/>
          </a:p>
          <a:p>
            <a:pPr indent="-101600" lvl="0" marL="228600" rtl="0" algn="l">
              <a:lnSpc>
                <a:spcPct val="90000"/>
              </a:lnSpc>
              <a:spcBef>
                <a:spcPts val="1000"/>
              </a:spcBef>
              <a:spcAft>
                <a:spcPts val="0"/>
              </a:spcAft>
              <a:buClr>
                <a:schemeClr val="dk1"/>
              </a:buClr>
              <a:buSzPts val="2000"/>
              <a:buNone/>
            </a:pPr>
            <a:r>
              <a:t/>
            </a:r>
            <a:endParaRPr sz="2000">
              <a:solidFill>
                <a:srgbClr val="FFFFFF"/>
              </a:solidFill>
            </a:endParaRPr>
          </a:p>
          <a:p>
            <a:pPr indent="-101600" lvl="0" marL="228600" rtl="0" algn="l">
              <a:lnSpc>
                <a:spcPct val="90000"/>
              </a:lnSpc>
              <a:spcBef>
                <a:spcPts val="1000"/>
              </a:spcBef>
              <a:spcAft>
                <a:spcPts val="0"/>
              </a:spcAft>
              <a:buClr>
                <a:schemeClr val="dk1"/>
              </a:buClr>
              <a:buSzPts val="2000"/>
              <a:buNone/>
            </a:pPr>
            <a:r>
              <a:t/>
            </a:r>
            <a:endParaRPr sz="2000">
              <a:solidFill>
                <a:srgbClr val="FFFFFF"/>
              </a:solidFill>
            </a:endParaRPr>
          </a:p>
          <a:p>
            <a:pPr indent="-101600" lvl="0" marL="228600" rtl="0" algn="l">
              <a:lnSpc>
                <a:spcPct val="90000"/>
              </a:lnSpc>
              <a:spcBef>
                <a:spcPts val="1000"/>
              </a:spcBef>
              <a:spcAft>
                <a:spcPts val="0"/>
              </a:spcAft>
              <a:buClr>
                <a:schemeClr val="dk1"/>
              </a:buClr>
              <a:buSzPts val="2000"/>
              <a:buNone/>
            </a:pPr>
            <a:r>
              <a:t/>
            </a:r>
            <a:endParaRPr sz="2000">
              <a:solidFill>
                <a:srgbClr val="FFFFFF"/>
              </a:solidFill>
            </a:endParaRPr>
          </a:p>
          <a:p>
            <a:pPr indent="-101600" lvl="0" marL="228600" rtl="0" algn="l">
              <a:lnSpc>
                <a:spcPct val="90000"/>
              </a:lnSpc>
              <a:spcBef>
                <a:spcPts val="1000"/>
              </a:spcBef>
              <a:spcAft>
                <a:spcPts val="0"/>
              </a:spcAft>
              <a:buClr>
                <a:schemeClr val="dk1"/>
              </a:buClr>
              <a:buSzPts val="2000"/>
              <a:buNone/>
            </a:pPr>
            <a:r>
              <a:t/>
            </a:r>
            <a:endParaRPr sz="2000">
              <a:solidFill>
                <a:srgbClr val="FFFFFF"/>
              </a:solidFill>
            </a:endParaRPr>
          </a:p>
          <a:p>
            <a:pPr indent="-228600" lvl="0" marL="228600" rtl="0" algn="l">
              <a:lnSpc>
                <a:spcPct val="90000"/>
              </a:lnSpc>
              <a:spcBef>
                <a:spcPts val="1000"/>
              </a:spcBef>
              <a:spcAft>
                <a:spcPts val="0"/>
              </a:spcAft>
              <a:buClr>
                <a:srgbClr val="FFFFFF"/>
              </a:buClr>
              <a:buSzPts val="2000"/>
              <a:buChar char="•"/>
            </a:pPr>
            <a:r>
              <a:rPr lang="en-US" sz="2000">
                <a:solidFill>
                  <a:srgbClr val="FFFFFF"/>
                </a:solidFill>
              </a:rPr>
              <a:t>PCA and Whitening</a:t>
            </a:r>
            <a:endParaRPr/>
          </a:p>
        </p:txBody>
      </p:sp>
      <p:pic>
        <p:nvPicPr>
          <p:cNvPr id="792" name="Google Shape;792;p57"/>
          <p:cNvPicPr preferRelativeResize="0"/>
          <p:nvPr/>
        </p:nvPicPr>
        <p:blipFill rotWithShape="1">
          <a:blip r:embed="rId3">
            <a:alphaModFix/>
          </a:blip>
          <a:srcRect b="0" l="0" r="0" t="0"/>
          <a:stretch/>
        </p:blipFill>
        <p:spPr>
          <a:xfrm>
            <a:off x="7226437" y="985241"/>
            <a:ext cx="4495300" cy="1820596"/>
          </a:xfrm>
          <a:custGeom>
            <a:rect b="b" l="l" r="r" t="t"/>
            <a:pathLst>
              <a:path extrusionOk="0" h="5032375" w="4636009">
                <a:moveTo>
                  <a:pt x="0" y="0"/>
                </a:moveTo>
                <a:lnTo>
                  <a:pt x="4636009" y="0"/>
                </a:lnTo>
                <a:lnTo>
                  <a:pt x="4636009" y="5032375"/>
                </a:lnTo>
                <a:lnTo>
                  <a:pt x="0" y="5032375"/>
                </a:lnTo>
                <a:close/>
              </a:path>
            </a:pathLst>
          </a:custGeom>
          <a:noFill/>
          <a:ln>
            <a:noFill/>
          </a:ln>
        </p:spPr>
      </p:pic>
      <p:pic>
        <p:nvPicPr>
          <p:cNvPr id="793" name="Google Shape;793;p57"/>
          <p:cNvPicPr preferRelativeResize="0"/>
          <p:nvPr/>
        </p:nvPicPr>
        <p:blipFill rotWithShape="1">
          <a:blip r:embed="rId4">
            <a:alphaModFix/>
          </a:blip>
          <a:srcRect b="0" l="0" r="0" t="0"/>
          <a:stretch/>
        </p:blipFill>
        <p:spPr>
          <a:xfrm>
            <a:off x="6132111" y="3537001"/>
            <a:ext cx="5589626" cy="2124057"/>
          </a:xfrm>
          <a:custGeom>
            <a:rect b="b" l="l" r="r" t="t"/>
            <a:pathLst>
              <a:path extrusionOk="0" h="5032375" w="4636009">
                <a:moveTo>
                  <a:pt x="0" y="0"/>
                </a:moveTo>
                <a:lnTo>
                  <a:pt x="4636009" y="0"/>
                </a:lnTo>
                <a:lnTo>
                  <a:pt x="4636009" y="5032375"/>
                </a:lnTo>
                <a:lnTo>
                  <a:pt x="0" y="5032375"/>
                </a:lnTo>
                <a:close/>
              </a:path>
            </a:pathLst>
          </a:custGeom>
          <a:noFill/>
          <a:ln>
            <a:noFill/>
          </a:ln>
        </p:spPr>
      </p:pic>
      <p:sp>
        <p:nvSpPr>
          <p:cNvPr id="794" name="Google Shape;794;p57"/>
          <p:cNvSpPr txBox="1"/>
          <p:nvPr/>
        </p:nvSpPr>
        <p:spPr>
          <a:xfrm>
            <a:off x="7337473" y="6022890"/>
            <a:ext cx="37583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Note: We will have session about this!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9" name="Shape 799"/>
        <p:cNvGrpSpPr/>
        <p:nvPr/>
      </p:nvGrpSpPr>
      <p:grpSpPr>
        <a:xfrm>
          <a:off x="0" y="0"/>
          <a:ext cx="0" cy="0"/>
          <a:chOff x="0" y="0"/>
          <a:chExt cx="0" cy="0"/>
        </a:xfrm>
      </p:grpSpPr>
      <p:sp>
        <p:nvSpPr>
          <p:cNvPr id="800" name="Google Shape;800;p58"/>
          <p:cNvSpPr/>
          <p:nvPr/>
        </p:nvSpPr>
        <p:spPr>
          <a:xfrm>
            <a:off x="1" y="0"/>
            <a:ext cx="608211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 name="Google Shape;801;p58"/>
          <p:cNvSpPr/>
          <p:nvPr/>
        </p:nvSpPr>
        <p:spPr>
          <a:xfrm>
            <a:off x="1" y="0"/>
            <a:ext cx="12191998" cy="6858000"/>
          </a:xfrm>
          <a:prstGeom prst="rect">
            <a:avLst/>
          </a:prstGeom>
          <a:gradFill>
            <a:gsLst>
              <a:gs pos="0">
                <a:srgbClr val="428CCE"/>
              </a:gs>
              <a:gs pos="25000">
                <a:srgbClr val="428CCE"/>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02" name="Google Shape;802;p5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03" name="Google Shape;803;p58"/>
          <p:cNvSpPr txBox="1"/>
          <p:nvPr>
            <p:ph type="title"/>
          </p:nvPr>
        </p:nvSpPr>
        <p:spPr>
          <a:xfrm>
            <a:off x="640079"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Babysitting the Learning Process</a:t>
            </a:r>
            <a:endParaRPr/>
          </a:p>
        </p:txBody>
      </p:sp>
      <p:sp>
        <p:nvSpPr>
          <p:cNvPr id="804" name="Google Shape;804;p58"/>
          <p:cNvSpPr txBox="1"/>
          <p:nvPr>
            <p:ph idx="1" type="body"/>
          </p:nvPr>
        </p:nvSpPr>
        <p:spPr>
          <a:xfrm>
            <a:off x="5697415" y="813683"/>
            <a:ext cx="6236676" cy="5230634"/>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1600"/>
              <a:buChar char="•"/>
            </a:pPr>
            <a:r>
              <a:rPr lang="en-US" sz="1600">
                <a:solidFill>
                  <a:srgbClr val="000000"/>
                </a:solidFill>
              </a:rPr>
              <a:t>Pre-process the data</a:t>
            </a:r>
            <a:endParaRPr/>
          </a:p>
          <a:p>
            <a:pPr indent="-228600" lvl="0" marL="228600" rtl="0" algn="l">
              <a:lnSpc>
                <a:spcPct val="90000"/>
              </a:lnSpc>
              <a:spcBef>
                <a:spcPts val="1000"/>
              </a:spcBef>
              <a:spcAft>
                <a:spcPts val="0"/>
              </a:spcAft>
              <a:buClr>
                <a:srgbClr val="000000"/>
              </a:buClr>
              <a:buSzPts val="1600"/>
              <a:buChar char="•"/>
            </a:pPr>
            <a:r>
              <a:rPr lang="en-US" sz="1600">
                <a:solidFill>
                  <a:srgbClr val="000000"/>
                </a:solidFill>
              </a:rPr>
              <a:t>Choose network architecture (DNN, CNN, RNN, etc)</a:t>
            </a:r>
            <a:endParaRPr/>
          </a:p>
          <a:p>
            <a:pPr indent="-228600" lvl="0" marL="228600" rtl="0" algn="l">
              <a:lnSpc>
                <a:spcPct val="90000"/>
              </a:lnSpc>
              <a:spcBef>
                <a:spcPts val="1000"/>
              </a:spcBef>
              <a:spcAft>
                <a:spcPts val="0"/>
              </a:spcAft>
              <a:buClr>
                <a:srgbClr val="000000"/>
              </a:buClr>
              <a:buSzPts val="1600"/>
              <a:buChar char="•"/>
            </a:pPr>
            <a:r>
              <a:rPr lang="en-US" sz="1600">
                <a:solidFill>
                  <a:srgbClr val="000000"/>
                </a:solidFill>
              </a:rPr>
              <a:t>Double check the cost/loss is reasonable</a:t>
            </a:r>
            <a:endParaRPr/>
          </a:p>
          <a:p>
            <a:pPr indent="-228600" lvl="0" marL="228600" rtl="0" algn="l">
              <a:lnSpc>
                <a:spcPct val="90000"/>
              </a:lnSpc>
              <a:spcBef>
                <a:spcPts val="1000"/>
              </a:spcBef>
              <a:spcAft>
                <a:spcPts val="0"/>
              </a:spcAft>
              <a:buClr>
                <a:srgbClr val="000000"/>
              </a:buClr>
              <a:buSzPts val="1600"/>
              <a:buChar char="•"/>
            </a:pPr>
            <a:r>
              <a:rPr lang="en-US" sz="1600">
                <a:solidFill>
                  <a:srgbClr val="000000"/>
                </a:solidFill>
              </a:rPr>
              <a:t>Adjust regularization (L1, L2, etc)</a:t>
            </a:r>
            <a:endParaRPr/>
          </a:p>
          <a:p>
            <a:pPr indent="-228600" lvl="0" marL="228600" rtl="0" algn="l">
              <a:lnSpc>
                <a:spcPct val="90000"/>
              </a:lnSpc>
              <a:spcBef>
                <a:spcPts val="1000"/>
              </a:spcBef>
              <a:spcAft>
                <a:spcPts val="0"/>
              </a:spcAft>
              <a:buClr>
                <a:srgbClr val="000000"/>
              </a:buClr>
              <a:buSzPts val="1600"/>
              <a:buChar char="•"/>
            </a:pPr>
            <a:r>
              <a:rPr lang="en-US" sz="1600">
                <a:solidFill>
                  <a:srgbClr val="000000"/>
                </a:solidFill>
              </a:rPr>
              <a:t>Find learning rate that makes loss down</a:t>
            </a:r>
            <a:endParaRPr/>
          </a:p>
          <a:p>
            <a:pPr indent="-228600" lvl="1" marL="685800" rtl="0" algn="l">
              <a:lnSpc>
                <a:spcPct val="90000"/>
              </a:lnSpc>
              <a:spcBef>
                <a:spcPts val="500"/>
              </a:spcBef>
              <a:spcAft>
                <a:spcPts val="0"/>
              </a:spcAft>
              <a:buClr>
                <a:srgbClr val="000000"/>
              </a:buClr>
              <a:buSzPts val="1600"/>
              <a:buChar char="•"/>
            </a:pPr>
            <a:r>
              <a:rPr lang="en-US" sz="1600">
                <a:solidFill>
                  <a:srgbClr val="000000"/>
                </a:solidFill>
              </a:rPr>
              <a:t>If loss not going down or barely changing, learning rate too low</a:t>
            </a:r>
            <a:endParaRPr/>
          </a:p>
          <a:p>
            <a:pPr indent="-228600" lvl="1" marL="685800" rtl="0" algn="l">
              <a:lnSpc>
                <a:spcPct val="90000"/>
              </a:lnSpc>
              <a:spcBef>
                <a:spcPts val="500"/>
              </a:spcBef>
              <a:spcAft>
                <a:spcPts val="0"/>
              </a:spcAft>
              <a:buClr>
                <a:srgbClr val="000000"/>
              </a:buClr>
              <a:buSzPts val="1600"/>
              <a:buChar char="•"/>
            </a:pPr>
            <a:r>
              <a:rPr lang="en-US" sz="1600">
                <a:solidFill>
                  <a:srgbClr val="000000"/>
                </a:solidFill>
              </a:rPr>
              <a:t>If loss exploding, learning rate too high</a:t>
            </a:r>
            <a:endParaRPr/>
          </a:p>
          <a:p>
            <a:pPr indent="-228600" lvl="0" marL="228600" rtl="0" algn="l">
              <a:lnSpc>
                <a:spcPct val="90000"/>
              </a:lnSpc>
              <a:spcBef>
                <a:spcPts val="1000"/>
              </a:spcBef>
              <a:spcAft>
                <a:spcPts val="0"/>
              </a:spcAft>
              <a:buClr>
                <a:srgbClr val="000000"/>
              </a:buClr>
              <a:buSzPts val="1600"/>
              <a:buChar char="•"/>
            </a:pPr>
            <a:r>
              <a:rPr lang="en-US" sz="1600">
                <a:solidFill>
                  <a:srgbClr val="000000"/>
                </a:solidFill>
              </a:rPr>
              <a:t>Monitor and visualize loss curve</a:t>
            </a:r>
            <a:endParaRPr/>
          </a:p>
          <a:p>
            <a:pPr indent="-228600" lvl="0" marL="228600" rtl="0" algn="l">
              <a:lnSpc>
                <a:spcPct val="90000"/>
              </a:lnSpc>
              <a:spcBef>
                <a:spcPts val="1000"/>
              </a:spcBef>
              <a:spcAft>
                <a:spcPts val="0"/>
              </a:spcAft>
              <a:buClr>
                <a:srgbClr val="000000"/>
              </a:buClr>
              <a:buSzPts val="1600"/>
              <a:buChar char="•"/>
            </a:pPr>
            <a:r>
              <a:rPr lang="en-US" sz="1600">
                <a:solidFill>
                  <a:srgbClr val="000000"/>
                </a:solidFill>
              </a:rPr>
              <a:t>Monitor and visualize accuracy</a:t>
            </a:r>
            <a:endParaRPr/>
          </a:p>
          <a:p>
            <a:pPr indent="-127000" lvl="0" marL="228600" rtl="0" algn="l">
              <a:lnSpc>
                <a:spcPct val="90000"/>
              </a:lnSpc>
              <a:spcBef>
                <a:spcPts val="1000"/>
              </a:spcBef>
              <a:spcAft>
                <a:spcPts val="0"/>
              </a:spcAft>
              <a:buClr>
                <a:schemeClr val="dk1"/>
              </a:buClr>
              <a:buSzPts val="1600"/>
              <a:buNone/>
            </a:pPr>
            <a:r>
              <a:t/>
            </a:r>
            <a:endParaRPr sz="1600">
              <a:solidFill>
                <a:srgbClr val="000000"/>
              </a:solidFill>
            </a:endParaRPr>
          </a:p>
          <a:p>
            <a:pPr indent="-127000" lvl="0" marL="228600" rtl="0" algn="l">
              <a:lnSpc>
                <a:spcPct val="90000"/>
              </a:lnSpc>
              <a:spcBef>
                <a:spcPts val="1000"/>
              </a:spcBef>
              <a:spcAft>
                <a:spcPts val="0"/>
              </a:spcAft>
              <a:buClr>
                <a:schemeClr val="dk1"/>
              </a:buClr>
              <a:buSzPts val="1600"/>
              <a:buNone/>
            </a:pPr>
            <a:r>
              <a:t/>
            </a:r>
            <a:endParaRPr sz="1600">
              <a:solidFill>
                <a:srgbClr val="00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8" name="Shape 808"/>
        <p:cNvGrpSpPr/>
        <p:nvPr/>
      </p:nvGrpSpPr>
      <p:grpSpPr>
        <a:xfrm>
          <a:off x="0" y="0"/>
          <a:ext cx="0" cy="0"/>
          <a:chOff x="0" y="0"/>
          <a:chExt cx="0" cy="0"/>
        </a:xfrm>
      </p:grpSpPr>
      <p:pic>
        <p:nvPicPr>
          <p:cNvPr descr="A close up of a map&#10;&#10;Description automatically generated" id="809" name="Google Shape;809;p59"/>
          <p:cNvPicPr preferRelativeResize="0"/>
          <p:nvPr/>
        </p:nvPicPr>
        <p:blipFill rotWithShape="1">
          <a:blip r:embed="rId3">
            <a:alphaModFix/>
          </a:blip>
          <a:srcRect b="1785" l="0" r="-1" t="10401"/>
          <a:stretch/>
        </p:blipFill>
        <p:spPr>
          <a:xfrm>
            <a:off x="265333" y="429768"/>
            <a:ext cx="11548872" cy="4462272"/>
          </a:xfrm>
          <a:prstGeom prst="rect">
            <a:avLst/>
          </a:prstGeom>
          <a:noFill/>
          <a:ln>
            <a:noFill/>
          </a:ln>
        </p:spPr>
      </p:pic>
      <p:sp>
        <p:nvSpPr>
          <p:cNvPr id="810" name="Google Shape;810;p59"/>
          <p:cNvSpPr/>
          <p:nvPr/>
        </p:nvSpPr>
        <p:spPr>
          <a:xfrm>
            <a:off x="321564" y="4892040"/>
            <a:ext cx="11548872" cy="164592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1" name="Google Shape;811;p59"/>
          <p:cNvSpPr txBox="1"/>
          <p:nvPr>
            <p:ph type="title"/>
          </p:nvPr>
        </p:nvSpPr>
        <p:spPr>
          <a:xfrm>
            <a:off x="4380588" y="5093208"/>
            <a:ext cx="6973204" cy="12618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100"/>
              <a:buFont typeface="Calibri"/>
              <a:buNone/>
            </a:pPr>
            <a:r>
              <a:rPr lang="en-US" sz="4100">
                <a:solidFill>
                  <a:schemeClr val="lt1"/>
                </a:solidFill>
              </a:rPr>
              <a:t>Monitoring Loss Values</a:t>
            </a:r>
            <a:endParaRPr/>
          </a:p>
        </p:txBody>
      </p:sp>
      <p:cxnSp>
        <p:nvCxnSpPr>
          <p:cNvPr id="812" name="Google Shape;812;p59"/>
          <p:cNvCxnSpPr/>
          <p:nvPr/>
        </p:nvCxnSpPr>
        <p:spPr>
          <a:xfrm rot="10800000">
            <a:off x="4059936" y="5264106"/>
            <a:ext cx="0" cy="914400"/>
          </a:xfrm>
          <a:prstGeom prst="straightConnector1">
            <a:avLst/>
          </a:prstGeom>
          <a:noFill/>
          <a:ln cap="flat" cmpd="sng" w="19050">
            <a:solidFill>
              <a:schemeClr val="lt1">
                <a:alpha val="80000"/>
              </a:schemeClr>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5" name="Shape 185"/>
        <p:cNvGrpSpPr/>
        <p:nvPr/>
      </p:nvGrpSpPr>
      <p:grpSpPr>
        <a:xfrm>
          <a:off x="0" y="0"/>
          <a:ext cx="0" cy="0"/>
          <a:chOff x="0" y="0"/>
          <a:chExt cx="0" cy="0"/>
        </a:xfrm>
      </p:grpSpPr>
      <p:sp>
        <p:nvSpPr>
          <p:cNvPr id="186" name="Google Shape;186;p6"/>
          <p:cNvSpPr/>
          <p:nvPr/>
        </p:nvSpPr>
        <p:spPr>
          <a:xfrm>
            <a:off x="-1" y="0"/>
            <a:ext cx="1219306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7" name="Google Shape;187;p6"/>
          <p:cNvGrpSpPr/>
          <p:nvPr/>
        </p:nvGrpSpPr>
        <p:grpSpPr>
          <a:xfrm>
            <a:off x="-329674" y="-59376"/>
            <a:ext cx="12515851" cy="6923798"/>
            <a:chOff x="-329674" y="-51881"/>
            <a:chExt cx="12515851" cy="6923798"/>
          </a:xfrm>
        </p:grpSpPr>
        <p:sp>
          <p:nvSpPr>
            <p:cNvPr id="188" name="Google Shape;188;p6"/>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lt1">
                  <a:alpha val="34901"/>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lt1">
                  <a:alpha val="34901"/>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lt1">
                  <a:alpha val="34901"/>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lt1">
                  <a:alpha val="34901"/>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6"/>
          <p:cNvSpPr txBox="1"/>
          <p:nvPr>
            <p:ph type="title"/>
          </p:nvPr>
        </p:nvSpPr>
        <p:spPr>
          <a:xfrm>
            <a:off x="888631" y="4760132"/>
            <a:ext cx="3947420" cy="17778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US" sz="4000"/>
              <a:t>Trained Model</a:t>
            </a:r>
            <a:endParaRPr/>
          </a:p>
        </p:txBody>
      </p:sp>
      <p:sp>
        <p:nvSpPr>
          <p:cNvPr id="208" name="Google Shape;208;p6"/>
          <p:cNvSpPr/>
          <p:nvPr/>
        </p:nvSpPr>
        <p:spPr>
          <a:xfrm>
            <a:off x="0" y="0"/>
            <a:ext cx="12192000" cy="4537825"/>
          </a:xfrm>
          <a:custGeom>
            <a:rect b="b" l="l" r="r" t="t"/>
            <a:pathLst>
              <a:path extrusionOk="0" h="4537825" w="12192000">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clock&#10;&#10;Description automatically generated" id="209" name="Google Shape;209;p6"/>
          <p:cNvPicPr preferRelativeResize="0"/>
          <p:nvPr/>
        </p:nvPicPr>
        <p:blipFill rotWithShape="1">
          <a:blip r:embed="rId3">
            <a:alphaModFix/>
          </a:blip>
          <a:srcRect b="0" l="0" r="0" t="0"/>
          <a:stretch/>
        </p:blipFill>
        <p:spPr>
          <a:xfrm>
            <a:off x="1766165" y="671951"/>
            <a:ext cx="8668663" cy="3359108"/>
          </a:xfrm>
          <a:prstGeom prst="rect">
            <a:avLst/>
          </a:prstGeom>
          <a:noFill/>
          <a:ln>
            <a:noFill/>
          </a:ln>
        </p:spPr>
      </p:pic>
      <p:sp>
        <p:nvSpPr>
          <p:cNvPr id="210" name="Google Shape;210;p6"/>
          <p:cNvSpPr txBox="1"/>
          <p:nvPr>
            <p:ph idx="1" type="body"/>
          </p:nvPr>
        </p:nvSpPr>
        <p:spPr>
          <a:xfrm>
            <a:off x="5118447" y="4767660"/>
            <a:ext cx="6281873" cy="17703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lang="en-US" sz="1800"/>
              <a:t>What We Expect</a:t>
            </a:r>
            <a:endParaRPr/>
          </a:p>
          <a:p>
            <a:pPr indent="-228600" lvl="1" marL="685800" rtl="0" algn="l">
              <a:lnSpc>
                <a:spcPct val="90000"/>
              </a:lnSpc>
              <a:spcBef>
                <a:spcPts val="500"/>
              </a:spcBef>
              <a:spcAft>
                <a:spcPts val="0"/>
              </a:spcAft>
              <a:buClr>
                <a:schemeClr val="lt1"/>
              </a:buClr>
              <a:buSzPts val="1800"/>
              <a:buChar char="•"/>
            </a:pPr>
            <a:r>
              <a:rPr lang="en-US" sz="1800"/>
              <a:t>Good Accuracy</a:t>
            </a:r>
            <a:endParaRPr/>
          </a:p>
          <a:p>
            <a:pPr indent="-228600" lvl="1" marL="685800" rtl="0" algn="l">
              <a:lnSpc>
                <a:spcPct val="90000"/>
              </a:lnSpc>
              <a:spcBef>
                <a:spcPts val="500"/>
              </a:spcBef>
              <a:spcAft>
                <a:spcPts val="0"/>
              </a:spcAft>
              <a:buClr>
                <a:schemeClr val="lt1"/>
              </a:buClr>
              <a:buSzPts val="1800"/>
              <a:buChar char="•"/>
            </a:pPr>
            <a:r>
              <a:rPr lang="en-US" sz="1800"/>
              <a:t>Good Generalization</a:t>
            </a:r>
            <a:endParaRPr/>
          </a:p>
          <a:p>
            <a:pPr indent="-228600" lvl="0" marL="228600" rtl="0" algn="l">
              <a:lnSpc>
                <a:spcPct val="90000"/>
              </a:lnSpc>
              <a:spcBef>
                <a:spcPts val="1000"/>
              </a:spcBef>
              <a:spcAft>
                <a:spcPts val="0"/>
              </a:spcAft>
              <a:buClr>
                <a:schemeClr val="lt1"/>
              </a:buClr>
              <a:buSzPts val="1800"/>
              <a:buChar char="•"/>
            </a:pPr>
            <a:r>
              <a:rPr lang="en-US" sz="1800"/>
              <a:t>What We Can Do</a:t>
            </a:r>
            <a:endParaRPr/>
          </a:p>
          <a:p>
            <a:pPr indent="-228600" lvl="1" marL="685800" rtl="0" algn="l">
              <a:lnSpc>
                <a:spcPct val="90000"/>
              </a:lnSpc>
              <a:spcBef>
                <a:spcPts val="500"/>
              </a:spcBef>
              <a:spcAft>
                <a:spcPts val="0"/>
              </a:spcAft>
              <a:buClr>
                <a:schemeClr val="lt1"/>
              </a:buClr>
              <a:buSzPts val="1800"/>
              <a:buChar char="•"/>
            </a:pPr>
            <a:r>
              <a:rPr lang="en-US" sz="1800"/>
              <a:t>Inference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6" name="Shape 816"/>
        <p:cNvGrpSpPr/>
        <p:nvPr/>
      </p:nvGrpSpPr>
      <p:grpSpPr>
        <a:xfrm>
          <a:off x="0" y="0"/>
          <a:ext cx="0" cy="0"/>
          <a:chOff x="0" y="0"/>
          <a:chExt cx="0" cy="0"/>
        </a:xfrm>
      </p:grpSpPr>
      <p:sp>
        <p:nvSpPr>
          <p:cNvPr id="817" name="Google Shape;817;p60"/>
          <p:cNvSpPr/>
          <p:nvPr/>
        </p:nvSpPr>
        <p:spPr>
          <a:xfrm>
            <a:off x="320040" y="4892040"/>
            <a:ext cx="11548872" cy="164592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8" name="Google Shape;818;p60"/>
          <p:cNvSpPr txBox="1"/>
          <p:nvPr>
            <p:ph type="title"/>
          </p:nvPr>
        </p:nvSpPr>
        <p:spPr>
          <a:xfrm>
            <a:off x="718686" y="5091762"/>
            <a:ext cx="7484787" cy="126458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400"/>
              <a:buFont typeface="Calibri"/>
              <a:buNone/>
            </a:pPr>
            <a:r>
              <a:rPr lang="en-US">
                <a:solidFill>
                  <a:srgbClr val="FFFFFF"/>
                </a:solidFill>
              </a:rPr>
              <a:t>Monitor and Visualize Accuracy</a:t>
            </a:r>
            <a:endParaRPr/>
          </a:p>
        </p:txBody>
      </p:sp>
      <p:pic>
        <p:nvPicPr>
          <p:cNvPr descr="A close up of text on a white background&#10;&#10;Description automatically generated" id="819" name="Google Shape;819;p60"/>
          <p:cNvPicPr preferRelativeResize="0"/>
          <p:nvPr/>
        </p:nvPicPr>
        <p:blipFill rotWithShape="1">
          <a:blip r:embed="rId3">
            <a:alphaModFix/>
          </a:blip>
          <a:srcRect b="0" l="0" r="-1" t="12681"/>
          <a:stretch/>
        </p:blipFill>
        <p:spPr>
          <a:xfrm>
            <a:off x="1441743" y="885538"/>
            <a:ext cx="9308514" cy="3596639"/>
          </a:xfrm>
          <a:prstGeom prst="rect">
            <a:avLst/>
          </a:prstGeom>
          <a:noFill/>
          <a:ln>
            <a:noFill/>
          </a:ln>
        </p:spPr>
      </p:pic>
      <p:cxnSp>
        <p:nvCxnSpPr>
          <p:cNvPr id="820" name="Google Shape;820;p60"/>
          <p:cNvCxnSpPr/>
          <p:nvPr/>
        </p:nvCxnSpPr>
        <p:spPr>
          <a:xfrm rot="10800000">
            <a:off x="8386843" y="5264106"/>
            <a:ext cx="0" cy="914400"/>
          </a:xfrm>
          <a:prstGeom prst="straightConnector1">
            <a:avLst/>
          </a:prstGeom>
          <a:noFill/>
          <a:ln cap="flat" cmpd="sng" w="19050">
            <a:solidFill>
              <a:srgbClr val="FFFFFF">
                <a:alpha val="80000"/>
              </a:srgbClr>
            </a:solidFill>
            <a:prstDash val="solid"/>
            <a:miter lim="800000"/>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5" name="Shape 825"/>
        <p:cNvGrpSpPr/>
        <p:nvPr/>
      </p:nvGrpSpPr>
      <p:grpSpPr>
        <a:xfrm>
          <a:off x="0" y="0"/>
          <a:ext cx="0" cy="0"/>
          <a:chOff x="0" y="0"/>
          <a:chExt cx="0" cy="0"/>
        </a:xfrm>
      </p:grpSpPr>
      <p:sp>
        <p:nvSpPr>
          <p:cNvPr id="826" name="Google Shape;826;p61"/>
          <p:cNvSpPr/>
          <p:nvPr/>
        </p:nvSpPr>
        <p:spPr>
          <a:xfrm>
            <a:off x="5920431" y="0"/>
            <a:ext cx="6271569"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27" name="Google Shape;827;p61"/>
          <p:cNvPicPr preferRelativeResize="0"/>
          <p:nvPr/>
        </p:nvPicPr>
        <p:blipFill rotWithShape="1">
          <a:blip r:embed="rId3">
            <a:alphaModFix/>
          </a:blip>
          <a:srcRect b="0" l="0" r="0" t="0"/>
          <a:stretch/>
        </p:blipFill>
        <p:spPr>
          <a:xfrm flipH="1">
            <a:off x="0" y="0"/>
            <a:ext cx="12192000" cy="6858000"/>
          </a:xfrm>
          <a:prstGeom prst="rect">
            <a:avLst/>
          </a:prstGeom>
          <a:noFill/>
          <a:ln>
            <a:noFill/>
          </a:ln>
        </p:spPr>
      </p:pic>
      <p:sp>
        <p:nvSpPr>
          <p:cNvPr id="828" name="Google Shape;828;p61"/>
          <p:cNvSpPr txBox="1"/>
          <p:nvPr>
            <p:ph type="title"/>
          </p:nvPr>
        </p:nvSpPr>
        <p:spPr>
          <a:xfrm>
            <a:off x="804998" y="798445"/>
            <a:ext cx="4803636" cy="13116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400"/>
              <a:buFont typeface="Calibri"/>
              <a:buNone/>
            </a:pPr>
            <a:r>
              <a:rPr lang="en-US">
                <a:solidFill>
                  <a:srgbClr val="000000"/>
                </a:solidFill>
              </a:rPr>
              <a:t>Hyperparameter Optimization</a:t>
            </a:r>
            <a:endParaRPr/>
          </a:p>
        </p:txBody>
      </p:sp>
      <p:sp>
        <p:nvSpPr>
          <p:cNvPr id="829" name="Google Shape;829;p61"/>
          <p:cNvSpPr txBox="1"/>
          <p:nvPr>
            <p:ph idx="1" type="body"/>
          </p:nvPr>
        </p:nvSpPr>
        <p:spPr>
          <a:xfrm>
            <a:off x="804997" y="2272143"/>
            <a:ext cx="4706803" cy="378883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1600"/>
              <a:buChar char="•"/>
            </a:pPr>
            <a:r>
              <a:rPr lang="en-US" sz="1600">
                <a:solidFill>
                  <a:srgbClr val="000000"/>
                </a:solidFill>
              </a:rPr>
              <a:t>Coarse-Fine Cross Validation Strategy</a:t>
            </a:r>
            <a:endParaRPr/>
          </a:p>
          <a:p>
            <a:pPr indent="-228600" lvl="1" marL="685800" rtl="0" algn="l">
              <a:lnSpc>
                <a:spcPct val="90000"/>
              </a:lnSpc>
              <a:spcBef>
                <a:spcPts val="500"/>
              </a:spcBef>
              <a:spcAft>
                <a:spcPts val="0"/>
              </a:spcAft>
              <a:buClr>
                <a:srgbClr val="000000"/>
              </a:buClr>
              <a:buSzPts val="1600"/>
              <a:buChar char="•"/>
            </a:pPr>
            <a:r>
              <a:rPr b="1" lang="en-US" sz="1600">
                <a:solidFill>
                  <a:srgbClr val="000000"/>
                </a:solidFill>
              </a:rPr>
              <a:t>First stage</a:t>
            </a:r>
            <a:r>
              <a:rPr lang="en-US" sz="1600">
                <a:solidFill>
                  <a:srgbClr val="000000"/>
                </a:solidFill>
              </a:rPr>
              <a:t>: only a few epochs to get rough idea of what params work</a:t>
            </a:r>
            <a:endParaRPr/>
          </a:p>
          <a:p>
            <a:pPr indent="-228600" lvl="1" marL="685800" rtl="0" algn="l">
              <a:lnSpc>
                <a:spcPct val="90000"/>
              </a:lnSpc>
              <a:spcBef>
                <a:spcPts val="500"/>
              </a:spcBef>
              <a:spcAft>
                <a:spcPts val="0"/>
              </a:spcAft>
              <a:buClr>
                <a:srgbClr val="000000"/>
              </a:buClr>
              <a:buSzPts val="1600"/>
              <a:buChar char="•"/>
            </a:pPr>
            <a:r>
              <a:rPr b="1" lang="en-US" sz="1600">
                <a:solidFill>
                  <a:srgbClr val="000000"/>
                </a:solidFill>
              </a:rPr>
              <a:t>Second stage</a:t>
            </a:r>
            <a:r>
              <a:rPr lang="en-US" sz="1600">
                <a:solidFill>
                  <a:srgbClr val="000000"/>
                </a:solidFill>
              </a:rPr>
              <a:t>: longer running time, finer search …. (repeat as necessary)</a:t>
            </a:r>
            <a:endParaRPr/>
          </a:p>
          <a:p>
            <a:pPr indent="-228600" lvl="0" marL="228600" rtl="0" algn="l">
              <a:lnSpc>
                <a:spcPct val="90000"/>
              </a:lnSpc>
              <a:spcBef>
                <a:spcPts val="1000"/>
              </a:spcBef>
              <a:spcAft>
                <a:spcPts val="0"/>
              </a:spcAft>
              <a:buClr>
                <a:srgbClr val="000000"/>
              </a:buClr>
              <a:buSzPts val="1600"/>
              <a:buChar char="•"/>
            </a:pPr>
            <a:r>
              <a:rPr lang="en-US" sz="1600">
                <a:solidFill>
                  <a:srgbClr val="000000"/>
                </a:solidFill>
              </a:rPr>
              <a:t>Hyperparameters to play with: </a:t>
            </a:r>
            <a:endParaRPr/>
          </a:p>
          <a:p>
            <a:pPr indent="-228600" lvl="1" marL="685800" rtl="0" algn="l">
              <a:lnSpc>
                <a:spcPct val="90000"/>
              </a:lnSpc>
              <a:spcBef>
                <a:spcPts val="500"/>
              </a:spcBef>
              <a:spcAft>
                <a:spcPts val="0"/>
              </a:spcAft>
              <a:buClr>
                <a:srgbClr val="000000"/>
              </a:buClr>
              <a:buSzPts val="1600"/>
              <a:buChar char="•"/>
            </a:pPr>
            <a:r>
              <a:rPr lang="en-US" sz="1600">
                <a:solidFill>
                  <a:srgbClr val="000000"/>
                </a:solidFill>
              </a:rPr>
              <a:t>Network Architecture</a:t>
            </a:r>
            <a:endParaRPr/>
          </a:p>
          <a:p>
            <a:pPr indent="-228600" lvl="1" marL="685800" rtl="0" algn="l">
              <a:lnSpc>
                <a:spcPct val="90000"/>
              </a:lnSpc>
              <a:spcBef>
                <a:spcPts val="500"/>
              </a:spcBef>
              <a:spcAft>
                <a:spcPts val="0"/>
              </a:spcAft>
              <a:buClr>
                <a:srgbClr val="000000"/>
              </a:buClr>
              <a:buSzPts val="1600"/>
              <a:buChar char="•"/>
            </a:pPr>
            <a:r>
              <a:rPr lang="en-US" sz="1600">
                <a:solidFill>
                  <a:srgbClr val="000000"/>
                </a:solidFill>
              </a:rPr>
              <a:t>Learning Rate, Its Decay Schedule, Update Type</a:t>
            </a:r>
            <a:endParaRPr/>
          </a:p>
          <a:p>
            <a:pPr indent="-228600" lvl="1" marL="685800" rtl="0" algn="l">
              <a:lnSpc>
                <a:spcPct val="90000"/>
              </a:lnSpc>
              <a:spcBef>
                <a:spcPts val="500"/>
              </a:spcBef>
              <a:spcAft>
                <a:spcPts val="0"/>
              </a:spcAft>
              <a:buClr>
                <a:srgbClr val="000000"/>
              </a:buClr>
              <a:buSzPts val="1600"/>
              <a:buChar char="•"/>
            </a:pPr>
            <a:r>
              <a:rPr lang="en-US" sz="1600">
                <a:solidFill>
                  <a:srgbClr val="000000"/>
                </a:solidFill>
              </a:rPr>
              <a:t>Regularization (L2/Dropout Strength)</a:t>
            </a:r>
            <a:endParaRPr/>
          </a:p>
          <a:p>
            <a:pPr indent="0" lvl="1" marL="457200" rtl="0" algn="l">
              <a:lnSpc>
                <a:spcPct val="90000"/>
              </a:lnSpc>
              <a:spcBef>
                <a:spcPts val="500"/>
              </a:spcBef>
              <a:spcAft>
                <a:spcPts val="0"/>
              </a:spcAft>
              <a:buClr>
                <a:schemeClr val="dk1"/>
              </a:buClr>
              <a:buSzPts val="1600"/>
              <a:buNone/>
            </a:pPr>
            <a:r>
              <a:t/>
            </a:r>
            <a:endParaRPr b="1" sz="1600">
              <a:solidFill>
                <a:srgbClr val="000000"/>
              </a:solidFill>
            </a:endParaRPr>
          </a:p>
          <a:p>
            <a:pPr indent="-127000" lvl="0" marL="228600" rtl="0" algn="l">
              <a:lnSpc>
                <a:spcPct val="90000"/>
              </a:lnSpc>
              <a:spcBef>
                <a:spcPts val="1000"/>
              </a:spcBef>
              <a:spcAft>
                <a:spcPts val="0"/>
              </a:spcAft>
              <a:buClr>
                <a:schemeClr val="dk1"/>
              </a:buClr>
              <a:buSzPts val="1600"/>
              <a:buNone/>
            </a:pPr>
            <a:r>
              <a:t/>
            </a:r>
            <a:endParaRPr sz="1600">
              <a:solidFill>
                <a:srgbClr val="000000"/>
              </a:solidFill>
            </a:endParaRPr>
          </a:p>
        </p:txBody>
      </p:sp>
      <p:sp>
        <p:nvSpPr>
          <p:cNvPr id="830" name="Google Shape;830;p61"/>
          <p:cNvSpPr/>
          <p:nvPr/>
        </p:nvSpPr>
        <p:spPr>
          <a:xfrm flipH="1">
            <a:off x="6713915" y="590635"/>
            <a:ext cx="5478085" cy="6276841"/>
          </a:xfrm>
          <a:custGeom>
            <a:rect b="b" l="l" r="r" t="t"/>
            <a:pathLst>
              <a:path extrusionOk="0" h="6276841" w="5478085">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31" name="Google Shape;831;p61"/>
          <p:cNvPicPr preferRelativeResize="0"/>
          <p:nvPr/>
        </p:nvPicPr>
        <p:blipFill rotWithShape="1">
          <a:blip r:embed="rId4">
            <a:alphaModFix/>
          </a:blip>
          <a:srcRect b="-1" l="45408" r="1147" t="0"/>
          <a:stretch/>
        </p:blipFill>
        <p:spPr>
          <a:xfrm>
            <a:off x="6893318" y="770037"/>
            <a:ext cx="5298683" cy="6097438"/>
          </a:xfrm>
          <a:custGeom>
            <a:rect b="b" l="l" r="r" t="t"/>
            <a:pathLst>
              <a:path extrusionOk="0" h="6097438" w="5298683">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Gradient Descent Optimizers</a:t>
            </a:r>
            <a:endParaRPr/>
          </a:p>
        </p:txBody>
      </p:sp>
      <p:pic>
        <p:nvPicPr>
          <p:cNvPr id="838" name="Google Shape;838;p62"/>
          <p:cNvPicPr preferRelativeResize="0"/>
          <p:nvPr/>
        </p:nvPicPr>
        <p:blipFill rotWithShape="1">
          <a:blip r:embed="rId3">
            <a:alphaModFix/>
          </a:blip>
          <a:srcRect b="0" l="0" r="0" t="0"/>
          <a:stretch/>
        </p:blipFill>
        <p:spPr>
          <a:xfrm>
            <a:off x="7962900" y="422275"/>
            <a:ext cx="3937000" cy="3048000"/>
          </a:xfrm>
          <a:prstGeom prst="rect">
            <a:avLst/>
          </a:prstGeom>
          <a:noFill/>
          <a:ln>
            <a:noFill/>
          </a:ln>
        </p:spPr>
      </p:pic>
      <p:pic>
        <p:nvPicPr>
          <p:cNvPr id="839" name="Google Shape;839;p62"/>
          <p:cNvPicPr preferRelativeResize="0"/>
          <p:nvPr/>
        </p:nvPicPr>
        <p:blipFill rotWithShape="1">
          <a:blip r:embed="rId4">
            <a:alphaModFix/>
          </a:blip>
          <a:srcRect b="0" l="0" r="0" t="0"/>
          <a:stretch/>
        </p:blipFill>
        <p:spPr>
          <a:xfrm>
            <a:off x="7942395" y="3660775"/>
            <a:ext cx="3957505" cy="3063875"/>
          </a:xfrm>
          <a:prstGeom prst="rect">
            <a:avLst/>
          </a:prstGeom>
          <a:noFill/>
          <a:ln>
            <a:noFill/>
          </a:ln>
        </p:spPr>
      </p:pic>
      <p:sp>
        <p:nvSpPr>
          <p:cNvPr id="840" name="Google Shape;840;p62"/>
          <p:cNvSpPr txBox="1"/>
          <p:nvPr>
            <p:ph idx="1" type="body"/>
          </p:nvPr>
        </p:nvSpPr>
        <p:spPr>
          <a:xfrm>
            <a:off x="838200" y="1825624"/>
            <a:ext cx="9601200" cy="4899025"/>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sz="2400"/>
              <a:t>Gradient Descent Variants</a:t>
            </a:r>
            <a:r>
              <a:rPr lang="en-US" sz="2400"/>
              <a:t>: </a:t>
            </a:r>
            <a:endParaRPr/>
          </a:p>
          <a:p>
            <a:pPr indent="-228600" lvl="1" marL="685800" rtl="0" algn="l">
              <a:lnSpc>
                <a:spcPct val="90000"/>
              </a:lnSpc>
              <a:spcBef>
                <a:spcPts val="500"/>
              </a:spcBef>
              <a:spcAft>
                <a:spcPts val="0"/>
              </a:spcAft>
              <a:buClr>
                <a:schemeClr val="dk1"/>
              </a:buClr>
              <a:buSzPct val="100000"/>
              <a:buChar char="•"/>
            </a:pPr>
            <a:r>
              <a:rPr lang="en-US" sz="2000"/>
              <a:t>Batch, Stochastic, Mini-Batch</a:t>
            </a:r>
            <a:endParaRPr/>
          </a:p>
          <a:p>
            <a:pPr indent="-228600" lvl="0" marL="228600" rtl="0" algn="l">
              <a:lnSpc>
                <a:spcPct val="90000"/>
              </a:lnSpc>
              <a:spcBef>
                <a:spcPts val="1000"/>
              </a:spcBef>
              <a:spcAft>
                <a:spcPts val="0"/>
              </a:spcAft>
              <a:buClr>
                <a:schemeClr val="dk1"/>
              </a:buClr>
              <a:buSzPct val="100000"/>
              <a:buChar char="•"/>
            </a:pPr>
            <a:r>
              <a:rPr b="1" lang="en-US" sz="2400"/>
              <a:t>Gradient Descent Optimization Algorithms: </a:t>
            </a:r>
            <a:endParaRPr/>
          </a:p>
          <a:p>
            <a:pPr indent="-342900" lvl="1" marL="800100" rtl="0" algn="l">
              <a:lnSpc>
                <a:spcPct val="90000"/>
              </a:lnSpc>
              <a:spcBef>
                <a:spcPts val="500"/>
              </a:spcBef>
              <a:spcAft>
                <a:spcPts val="0"/>
              </a:spcAft>
              <a:buClr>
                <a:schemeClr val="dk1"/>
              </a:buClr>
              <a:buSzPct val="100000"/>
              <a:buFont typeface="Calibri"/>
              <a:buAutoNum type="arabicPeriod"/>
            </a:pPr>
            <a:r>
              <a:rPr b="1" lang="en-US" sz="2000"/>
              <a:t>GD</a:t>
            </a:r>
            <a:r>
              <a:rPr lang="en-US" sz="2000"/>
              <a:t>: Basic Gradient Descent Algorithm </a:t>
            </a:r>
            <a:endParaRPr/>
          </a:p>
          <a:p>
            <a:pPr indent="-342900" lvl="1" marL="800100" rtl="0" algn="l">
              <a:lnSpc>
                <a:spcPct val="90000"/>
              </a:lnSpc>
              <a:spcBef>
                <a:spcPts val="500"/>
              </a:spcBef>
              <a:spcAft>
                <a:spcPts val="0"/>
              </a:spcAft>
              <a:buClr>
                <a:schemeClr val="dk1"/>
              </a:buClr>
              <a:buSzPct val="100000"/>
              <a:buFont typeface="Calibri"/>
              <a:buAutoNum type="arabicPeriod"/>
            </a:pPr>
            <a:r>
              <a:rPr b="1" lang="en-US" sz="2000"/>
              <a:t>AdaDelta</a:t>
            </a:r>
            <a:r>
              <a:rPr lang="en-US" sz="2000"/>
              <a:t>: Ada Delta Algorithm</a:t>
            </a:r>
            <a:endParaRPr/>
          </a:p>
          <a:p>
            <a:pPr indent="-342900" lvl="1" marL="800100" rtl="0" algn="l">
              <a:lnSpc>
                <a:spcPct val="90000"/>
              </a:lnSpc>
              <a:spcBef>
                <a:spcPts val="500"/>
              </a:spcBef>
              <a:spcAft>
                <a:spcPts val="0"/>
              </a:spcAft>
              <a:buClr>
                <a:schemeClr val="dk1"/>
              </a:buClr>
              <a:buSzPct val="100000"/>
              <a:buFont typeface="Calibri"/>
              <a:buAutoNum type="arabicPeriod"/>
            </a:pPr>
            <a:r>
              <a:rPr b="1" lang="en-US" sz="2000"/>
              <a:t>AdaGrad</a:t>
            </a:r>
            <a:r>
              <a:rPr lang="en-US" sz="2000"/>
              <a:t>: Adaptive Subgradient Algorithm </a:t>
            </a:r>
            <a:endParaRPr/>
          </a:p>
          <a:p>
            <a:pPr indent="-342900" lvl="1" marL="800100" rtl="0" algn="l">
              <a:lnSpc>
                <a:spcPct val="90000"/>
              </a:lnSpc>
              <a:spcBef>
                <a:spcPts val="500"/>
              </a:spcBef>
              <a:spcAft>
                <a:spcPts val="0"/>
              </a:spcAft>
              <a:buClr>
                <a:schemeClr val="dk1"/>
              </a:buClr>
              <a:buSzPct val="100000"/>
              <a:buFont typeface="Calibri"/>
              <a:buAutoNum type="arabicPeriod"/>
            </a:pPr>
            <a:r>
              <a:rPr b="1" lang="en-US" sz="2000"/>
              <a:t>AdaGradDA</a:t>
            </a:r>
            <a:r>
              <a:rPr lang="en-US" sz="2000"/>
              <a:t>: Adagrad Dual Averaging Algorithm</a:t>
            </a:r>
            <a:endParaRPr/>
          </a:p>
          <a:p>
            <a:pPr indent="-342900" lvl="1" marL="800100" rtl="0" algn="l">
              <a:lnSpc>
                <a:spcPct val="90000"/>
              </a:lnSpc>
              <a:spcBef>
                <a:spcPts val="500"/>
              </a:spcBef>
              <a:spcAft>
                <a:spcPts val="0"/>
              </a:spcAft>
              <a:buClr>
                <a:schemeClr val="dk1"/>
              </a:buClr>
              <a:buSzPct val="100000"/>
              <a:buFont typeface="Calibri"/>
              <a:buAutoNum type="arabicPeriod"/>
            </a:pPr>
            <a:r>
              <a:rPr b="1" lang="en-US" sz="2000"/>
              <a:t>Momentum</a:t>
            </a:r>
            <a:r>
              <a:rPr lang="en-US" sz="2000"/>
              <a:t>: SGD Momentum Algorithm </a:t>
            </a:r>
            <a:endParaRPr/>
          </a:p>
          <a:p>
            <a:pPr indent="-342900" lvl="1" marL="800100" rtl="0" algn="l">
              <a:lnSpc>
                <a:spcPct val="90000"/>
              </a:lnSpc>
              <a:spcBef>
                <a:spcPts val="500"/>
              </a:spcBef>
              <a:spcAft>
                <a:spcPts val="0"/>
              </a:spcAft>
              <a:buClr>
                <a:schemeClr val="dk1"/>
              </a:buClr>
              <a:buSzPct val="100000"/>
              <a:buFont typeface="Calibri"/>
              <a:buAutoNum type="arabicPeriod"/>
            </a:pPr>
            <a:r>
              <a:rPr b="1" lang="en-US" sz="2000"/>
              <a:t>Adam</a:t>
            </a:r>
            <a:r>
              <a:rPr lang="en-US" sz="2000"/>
              <a:t>: Adam Algorithm </a:t>
            </a:r>
            <a:endParaRPr/>
          </a:p>
          <a:p>
            <a:pPr indent="-342900" lvl="1" marL="800100" rtl="0" algn="l">
              <a:lnSpc>
                <a:spcPct val="90000"/>
              </a:lnSpc>
              <a:spcBef>
                <a:spcPts val="500"/>
              </a:spcBef>
              <a:spcAft>
                <a:spcPts val="0"/>
              </a:spcAft>
              <a:buClr>
                <a:schemeClr val="dk1"/>
              </a:buClr>
              <a:buSzPct val="100000"/>
              <a:buFont typeface="Calibri"/>
              <a:buAutoNum type="arabicPeriod"/>
            </a:pPr>
            <a:r>
              <a:rPr b="1" lang="en-US" sz="2000"/>
              <a:t>FTRL</a:t>
            </a:r>
            <a:r>
              <a:rPr lang="en-US" sz="2000"/>
              <a:t>: FTRL Algorithm </a:t>
            </a:r>
            <a:endParaRPr/>
          </a:p>
          <a:p>
            <a:pPr indent="-342900" lvl="1" marL="800100" rtl="0" algn="l">
              <a:lnSpc>
                <a:spcPct val="90000"/>
              </a:lnSpc>
              <a:spcBef>
                <a:spcPts val="500"/>
              </a:spcBef>
              <a:spcAft>
                <a:spcPts val="0"/>
              </a:spcAft>
              <a:buClr>
                <a:schemeClr val="dk1"/>
              </a:buClr>
              <a:buSzPct val="100000"/>
              <a:buFont typeface="Calibri"/>
              <a:buAutoNum type="arabicPeriod"/>
            </a:pPr>
            <a:r>
              <a:rPr b="1" lang="en-US" sz="2000"/>
              <a:t>RMSProp</a:t>
            </a:r>
            <a:r>
              <a:rPr lang="en-US" sz="2000"/>
              <a:t>: RMSProp Algorithm </a:t>
            </a:r>
            <a:endParaRPr/>
          </a:p>
          <a:p>
            <a:pPr indent="0" lvl="1" marL="457200" rtl="0" algn="l">
              <a:lnSpc>
                <a:spcPct val="90000"/>
              </a:lnSpc>
              <a:spcBef>
                <a:spcPts val="500"/>
              </a:spcBef>
              <a:spcAft>
                <a:spcPts val="0"/>
              </a:spcAft>
              <a:buClr>
                <a:schemeClr val="dk1"/>
              </a:buClr>
              <a:buSzPct val="100000"/>
              <a:buNone/>
            </a:pPr>
            <a:r>
              <a:t/>
            </a:r>
            <a:endParaRPr sz="2000"/>
          </a:p>
          <a:p>
            <a:pPr indent="0" lvl="1" marL="457200" rtl="0" algn="l">
              <a:lnSpc>
                <a:spcPct val="90000"/>
              </a:lnSpc>
              <a:spcBef>
                <a:spcPts val="500"/>
              </a:spcBef>
              <a:spcAft>
                <a:spcPts val="0"/>
              </a:spcAft>
              <a:buClr>
                <a:srgbClr val="FF0000"/>
              </a:buClr>
              <a:buSzPct val="100000"/>
              <a:buNone/>
            </a:pPr>
            <a:r>
              <a:rPr lang="en-US" sz="1900">
                <a:solidFill>
                  <a:srgbClr val="FF0000"/>
                </a:solidFill>
              </a:rPr>
              <a:t>Papers listed in TF documentation. Adam is good default choice.</a:t>
            </a:r>
            <a:endParaRPr/>
          </a:p>
          <a:p>
            <a:pPr indent="-111125" lvl="1" marL="685800" rtl="0" algn="l">
              <a:lnSpc>
                <a:spcPct val="90000"/>
              </a:lnSpc>
              <a:spcBef>
                <a:spcPts val="500"/>
              </a:spcBef>
              <a:spcAft>
                <a:spcPts val="0"/>
              </a:spcAft>
              <a:buClr>
                <a:schemeClr val="dk1"/>
              </a:buClr>
              <a:buSzPct val="100000"/>
              <a:buNone/>
            </a:pPr>
            <a:r>
              <a:t/>
            </a:r>
            <a:endParaRPr sz="2000"/>
          </a:p>
          <a:p>
            <a:pPr indent="0" lvl="0" marL="0" rtl="0" algn="l">
              <a:lnSpc>
                <a:spcPct val="90000"/>
              </a:lnSpc>
              <a:spcBef>
                <a:spcPts val="1000"/>
              </a:spcBef>
              <a:spcAft>
                <a:spcPts val="0"/>
              </a:spcAft>
              <a:buClr>
                <a:schemeClr val="dk1"/>
              </a:buClr>
              <a:buSzPct val="100000"/>
              <a:buNone/>
            </a:pPr>
            <a:r>
              <a:rPr b="1" lang="en-US" sz="2400"/>
              <a:t>Read More</a:t>
            </a:r>
            <a:r>
              <a:rPr lang="en-US" sz="2400"/>
              <a:t>: </a:t>
            </a:r>
            <a:r>
              <a:rPr lang="en-US" sz="2400" u="sng">
                <a:solidFill>
                  <a:schemeClr val="hlink"/>
                </a:solidFill>
                <a:hlinkClick r:id="rId5"/>
              </a:rPr>
              <a:t>Gradient Descent Optimization Algorithms</a:t>
            </a:r>
            <a:endParaRPr sz="2400"/>
          </a:p>
          <a:p>
            <a:pPr indent="-111125" lvl="1" marL="685800" rtl="0" algn="l">
              <a:lnSpc>
                <a:spcPct val="90000"/>
              </a:lnSpc>
              <a:spcBef>
                <a:spcPts val="500"/>
              </a:spcBef>
              <a:spcAft>
                <a:spcPts val="0"/>
              </a:spcAft>
              <a:buClr>
                <a:schemeClr val="dk1"/>
              </a:buClr>
              <a:buSzPct val="100000"/>
              <a:buNone/>
            </a:pPr>
            <a:r>
              <a:t/>
            </a:r>
            <a:endParaRPr sz="2000"/>
          </a:p>
          <a:p>
            <a:pPr indent="-111125" lvl="1" marL="685800" rtl="0" algn="l">
              <a:lnSpc>
                <a:spcPct val="90000"/>
              </a:lnSpc>
              <a:spcBef>
                <a:spcPts val="500"/>
              </a:spcBef>
              <a:spcAft>
                <a:spcPts val="0"/>
              </a:spcAft>
              <a:buClr>
                <a:schemeClr val="dk1"/>
              </a:buClr>
              <a:buSzPct val="100000"/>
              <a:buNone/>
            </a:pPr>
            <a:r>
              <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4" name="Shape 844"/>
        <p:cNvGrpSpPr/>
        <p:nvPr/>
      </p:nvGrpSpPr>
      <p:grpSpPr>
        <a:xfrm>
          <a:off x="0" y="0"/>
          <a:ext cx="0" cy="0"/>
          <a:chOff x="0" y="0"/>
          <a:chExt cx="0" cy="0"/>
        </a:xfrm>
      </p:grpSpPr>
      <p:sp>
        <p:nvSpPr>
          <p:cNvPr id="845" name="Google Shape;845;p63"/>
          <p:cNvSpPr/>
          <p:nvPr/>
        </p:nvSpPr>
        <p:spPr>
          <a:xfrm>
            <a:off x="393308" y="4462044"/>
            <a:ext cx="11438793" cy="1844256"/>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46" name="Google Shape;846;p63"/>
          <p:cNvSpPr txBox="1"/>
          <p:nvPr>
            <p:ph type="title"/>
          </p:nvPr>
        </p:nvSpPr>
        <p:spPr>
          <a:xfrm>
            <a:off x="649270" y="4615840"/>
            <a:ext cx="3885141" cy="1526741"/>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3000"/>
              <a:buFont typeface="Calibri"/>
              <a:buNone/>
            </a:pPr>
            <a:r>
              <a:rPr lang="en-US" sz="3000">
                <a:solidFill>
                  <a:schemeClr val="lt1"/>
                </a:solidFill>
              </a:rPr>
              <a:t>Choosing Learning Rate</a:t>
            </a:r>
            <a:endParaRPr/>
          </a:p>
        </p:txBody>
      </p:sp>
      <p:pic>
        <p:nvPicPr>
          <p:cNvPr descr="A screenshot of a cell phone&#10;&#10;Description automatically generated" id="847" name="Google Shape;847;p63"/>
          <p:cNvPicPr preferRelativeResize="0"/>
          <p:nvPr/>
        </p:nvPicPr>
        <p:blipFill rotWithShape="1">
          <a:blip r:embed="rId3">
            <a:alphaModFix/>
          </a:blip>
          <a:srcRect b="0" l="0" r="0" t="0"/>
          <a:stretch/>
        </p:blipFill>
        <p:spPr>
          <a:xfrm>
            <a:off x="6193047" y="1565312"/>
            <a:ext cx="5559480" cy="1417666"/>
          </a:xfrm>
          <a:prstGeom prst="rect">
            <a:avLst/>
          </a:prstGeom>
          <a:noFill/>
          <a:ln>
            <a:noFill/>
          </a:ln>
        </p:spPr>
      </p:pic>
      <p:pic>
        <p:nvPicPr>
          <p:cNvPr descr="A screenshot of text&#10;&#10;Description automatically generated" id="848" name="Google Shape;848;p63"/>
          <p:cNvPicPr preferRelativeResize="0"/>
          <p:nvPr/>
        </p:nvPicPr>
        <p:blipFill rotWithShape="1">
          <a:blip r:embed="rId4">
            <a:alphaModFix/>
          </a:blip>
          <a:srcRect b="0" l="0" r="0" t="0"/>
          <a:stretch/>
        </p:blipFill>
        <p:spPr>
          <a:xfrm>
            <a:off x="294404" y="277814"/>
            <a:ext cx="4363565" cy="3992662"/>
          </a:xfrm>
          <a:prstGeom prst="rect">
            <a:avLst/>
          </a:prstGeom>
          <a:noFill/>
          <a:ln>
            <a:noFill/>
          </a:ln>
        </p:spPr>
      </p:pic>
      <p:cxnSp>
        <p:nvCxnSpPr>
          <p:cNvPr id="849" name="Google Shape;849;p63"/>
          <p:cNvCxnSpPr/>
          <p:nvPr/>
        </p:nvCxnSpPr>
        <p:spPr>
          <a:xfrm rot="10800000">
            <a:off x="4739873" y="4690076"/>
            <a:ext cx="0" cy="1371600"/>
          </a:xfrm>
          <a:prstGeom prst="straightConnector1">
            <a:avLst/>
          </a:prstGeom>
          <a:noFill/>
          <a:ln cap="flat" cmpd="sng" w="19050">
            <a:solidFill>
              <a:schemeClr val="lt1">
                <a:alpha val="74901"/>
              </a:schemeClr>
            </a:solidFill>
            <a:prstDash val="solid"/>
            <a:miter lim="800000"/>
            <a:headEnd len="sm" w="sm" type="none"/>
            <a:tailEnd len="sm" w="sm" type="none"/>
          </a:ln>
        </p:spPr>
      </p:cxnSp>
      <p:sp>
        <p:nvSpPr>
          <p:cNvPr id="850" name="Google Shape;850;p63"/>
          <p:cNvSpPr txBox="1"/>
          <p:nvPr>
            <p:ph idx="1" type="body"/>
          </p:nvPr>
        </p:nvSpPr>
        <p:spPr>
          <a:xfrm>
            <a:off x="4945336" y="4615840"/>
            <a:ext cx="6609921" cy="1526741"/>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200"/>
              <a:buChar char="•"/>
            </a:pPr>
            <a:r>
              <a:rPr lang="en-US" sz="1200">
                <a:solidFill>
                  <a:schemeClr val="lt1"/>
                </a:solidFill>
              </a:rPr>
              <a:t>All optimizers all have learning rate as hyperparameter.</a:t>
            </a:r>
            <a:endParaRPr/>
          </a:p>
          <a:p>
            <a:pPr indent="-228600" lvl="0" marL="228600" rtl="0" algn="l">
              <a:lnSpc>
                <a:spcPct val="90000"/>
              </a:lnSpc>
              <a:spcBef>
                <a:spcPts val="1000"/>
              </a:spcBef>
              <a:spcAft>
                <a:spcPts val="0"/>
              </a:spcAft>
              <a:buClr>
                <a:schemeClr val="lt1"/>
              </a:buClr>
              <a:buSzPts val="1200"/>
              <a:buChar char="•"/>
            </a:pPr>
            <a:r>
              <a:rPr lang="en-US" sz="1200">
                <a:solidFill>
                  <a:schemeClr val="lt1"/>
                </a:solidFill>
              </a:rPr>
              <a:t>Learning rate decay over time.</a:t>
            </a:r>
            <a:endParaRPr/>
          </a:p>
          <a:p>
            <a:pPr indent="-228600" lvl="0" marL="228600" rtl="0" algn="l">
              <a:lnSpc>
                <a:spcPct val="90000"/>
              </a:lnSpc>
              <a:spcBef>
                <a:spcPts val="1000"/>
              </a:spcBef>
              <a:spcAft>
                <a:spcPts val="0"/>
              </a:spcAft>
              <a:buClr>
                <a:schemeClr val="lt1"/>
              </a:buClr>
              <a:buSzPts val="1200"/>
              <a:buChar char="•"/>
            </a:pPr>
            <a:r>
              <a:rPr lang="en-US" sz="1200">
                <a:solidFill>
                  <a:schemeClr val="lt1"/>
                </a:solidFill>
              </a:rPr>
              <a:t>We have to try the learning rate values. </a:t>
            </a:r>
            <a:endParaRPr/>
          </a:p>
          <a:p>
            <a:pPr indent="-228600" lvl="0" marL="228600" rtl="0" algn="l">
              <a:lnSpc>
                <a:spcPct val="90000"/>
              </a:lnSpc>
              <a:spcBef>
                <a:spcPts val="1000"/>
              </a:spcBef>
              <a:spcAft>
                <a:spcPts val="0"/>
              </a:spcAft>
              <a:buClr>
                <a:schemeClr val="lt1"/>
              </a:buClr>
              <a:buSzPts val="1200"/>
              <a:buChar char="•"/>
            </a:pPr>
            <a:r>
              <a:rPr lang="en-US" sz="1200">
                <a:solidFill>
                  <a:schemeClr val="lt1"/>
                </a:solidFill>
              </a:rPr>
              <a:t>Which one of these learning rates is best?</a:t>
            </a:r>
            <a:endParaRPr/>
          </a:p>
          <a:p>
            <a:pPr indent="-228600" lvl="0" marL="228600" rtl="0" algn="l">
              <a:lnSpc>
                <a:spcPct val="90000"/>
              </a:lnSpc>
              <a:spcBef>
                <a:spcPts val="1000"/>
              </a:spcBef>
              <a:spcAft>
                <a:spcPts val="0"/>
              </a:spcAft>
              <a:buClr>
                <a:schemeClr val="lt1"/>
              </a:buClr>
              <a:buSzPts val="1200"/>
              <a:buChar char="•"/>
            </a:pPr>
            <a:r>
              <a:rPr lang="en-US" sz="1200">
                <a:solidFill>
                  <a:schemeClr val="lt1"/>
                </a:solidFill>
              </a:rPr>
              <a:t>Find the good learning rate. Read more papers.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4" name="Shape 854"/>
        <p:cNvGrpSpPr/>
        <p:nvPr/>
      </p:nvGrpSpPr>
      <p:grpSpPr>
        <a:xfrm>
          <a:off x="0" y="0"/>
          <a:ext cx="0" cy="0"/>
          <a:chOff x="0" y="0"/>
          <a:chExt cx="0" cy="0"/>
        </a:xfrm>
      </p:grpSpPr>
      <p:sp>
        <p:nvSpPr>
          <p:cNvPr id="855" name="Google Shape;855;p64"/>
          <p:cNvSpPr/>
          <p:nvPr/>
        </p:nvSpPr>
        <p:spPr>
          <a:xfrm>
            <a:off x="320040" y="4892040"/>
            <a:ext cx="11548872" cy="164592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56" name="Google Shape;856;p64"/>
          <p:cNvSpPr txBox="1"/>
          <p:nvPr>
            <p:ph type="title"/>
          </p:nvPr>
        </p:nvSpPr>
        <p:spPr>
          <a:xfrm>
            <a:off x="718686" y="5091762"/>
            <a:ext cx="7484787" cy="1264588"/>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800"/>
              <a:buFont typeface="Calibri"/>
              <a:buNone/>
            </a:pPr>
            <a:r>
              <a:rPr lang="en-US" sz="4800">
                <a:solidFill>
                  <a:srgbClr val="FFFFFF"/>
                </a:solidFill>
              </a:rPr>
              <a:t>Neural Network Playground</a:t>
            </a:r>
            <a:endParaRPr/>
          </a:p>
        </p:txBody>
      </p:sp>
      <p:cxnSp>
        <p:nvCxnSpPr>
          <p:cNvPr id="857" name="Google Shape;857;p64"/>
          <p:cNvCxnSpPr/>
          <p:nvPr/>
        </p:nvCxnSpPr>
        <p:spPr>
          <a:xfrm rot="10800000">
            <a:off x="8386843" y="5264106"/>
            <a:ext cx="0" cy="914400"/>
          </a:xfrm>
          <a:prstGeom prst="straightConnector1">
            <a:avLst/>
          </a:prstGeom>
          <a:noFill/>
          <a:ln cap="flat" cmpd="sng" w="19050">
            <a:solidFill>
              <a:srgbClr val="FFFFFF">
                <a:alpha val="80000"/>
              </a:srgbClr>
            </a:solidFill>
            <a:prstDash val="solid"/>
            <a:miter lim="800000"/>
            <a:headEnd len="sm" w="sm" type="none"/>
            <a:tailEnd len="sm" w="sm" type="none"/>
          </a:ln>
        </p:spPr>
      </p:cxnSp>
      <p:pic>
        <p:nvPicPr>
          <p:cNvPr descr="A screenshot of a cell phone&#10;&#10;Description automatically generated" id="858" name="Google Shape;858;p64"/>
          <p:cNvPicPr preferRelativeResize="0"/>
          <p:nvPr/>
        </p:nvPicPr>
        <p:blipFill rotWithShape="1">
          <a:blip r:embed="rId3">
            <a:alphaModFix/>
          </a:blip>
          <a:srcRect b="0" l="0" r="0" t="0"/>
          <a:stretch/>
        </p:blipFill>
        <p:spPr>
          <a:xfrm>
            <a:off x="1725018" y="234449"/>
            <a:ext cx="8738915" cy="465759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2" name="Shape 862"/>
        <p:cNvGrpSpPr/>
        <p:nvPr/>
      </p:nvGrpSpPr>
      <p:grpSpPr>
        <a:xfrm>
          <a:off x="0" y="0"/>
          <a:ext cx="0" cy="0"/>
          <a:chOff x="0" y="0"/>
          <a:chExt cx="0" cy="0"/>
        </a:xfrm>
      </p:grpSpPr>
      <p:sp>
        <p:nvSpPr>
          <p:cNvPr id="863" name="Google Shape;863;p6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64" name="Google Shape;864;p65"/>
          <p:cNvGrpSpPr/>
          <p:nvPr/>
        </p:nvGrpSpPr>
        <p:grpSpPr>
          <a:xfrm>
            <a:off x="409710" y="635715"/>
            <a:ext cx="11142208" cy="2482136"/>
            <a:chOff x="409710" y="635715"/>
            <a:chExt cx="11142208" cy="2482136"/>
          </a:xfrm>
        </p:grpSpPr>
        <p:sp>
          <p:nvSpPr>
            <p:cNvPr id="865" name="Google Shape;865;p65"/>
            <p:cNvSpPr/>
            <p:nvPr/>
          </p:nvSpPr>
          <p:spPr>
            <a:xfrm>
              <a:off x="11223203" y="635716"/>
              <a:ext cx="328612" cy="1742360"/>
            </a:xfrm>
            <a:custGeom>
              <a:rect b="b" l="l" r="r" t="t"/>
              <a:pathLst>
                <a:path extrusionOk="0" h="1114" w="207">
                  <a:moveTo>
                    <a:pt x="207" y="987"/>
                  </a:moveTo>
                  <a:lnTo>
                    <a:pt x="0" y="1114"/>
                  </a:lnTo>
                  <a:lnTo>
                    <a:pt x="0" y="127"/>
                  </a:lnTo>
                  <a:lnTo>
                    <a:pt x="207" y="0"/>
                  </a:lnTo>
                  <a:lnTo>
                    <a:pt x="207" y="987"/>
                  </a:lnTo>
                  <a:close/>
                </a:path>
              </a:pathLst>
            </a:custGeom>
            <a:solidFill>
              <a:srgbClr val="1E4E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65"/>
            <p:cNvSpPr/>
            <p:nvPr/>
          </p:nvSpPr>
          <p:spPr>
            <a:xfrm>
              <a:off x="409710" y="1022350"/>
              <a:ext cx="709612" cy="2095501"/>
            </a:xfrm>
            <a:custGeom>
              <a:rect b="b" l="l" r="r" t="t"/>
              <a:pathLst>
                <a:path extrusionOk="0" h="1363" w="447">
                  <a:moveTo>
                    <a:pt x="447" y="1363"/>
                  </a:moveTo>
                  <a:lnTo>
                    <a:pt x="0" y="987"/>
                  </a:lnTo>
                  <a:lnTo>
                    <a:pt x="0" y="0"/>
                  </a:lnTo>
                  <a:lnTo>
                    <a:pt x="447" y="376"/>
                  </a:lnTo>
                  <a:lnTo>
                    <a:pt x="447" y="1363"/>
                  </a:lnTo>
                  <a:close/>
                </a:path>
              </a:pathLst>
            </a:custGeom>
            <a:solidFill>
              <a:srgbClr val="1E4E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65"/>
            <p:cNvSpPr/>
            <p:nvPr/>
          </p:nvSpPr>
          <p:spPr>
            <a:xfrm>
              <a:off x="409710" y="837744"/>
              <a:ext cx="403225" cy="1705431"/>
            </a:xfrm>
            <a:custGeom>
              <a:rect b="b" l="l" r="r" t="t"/>
              <a:pathLst>
                <a:path extrusionOk="0" h="1109" w="254">
                  <a:moveTo>
                    <a:pt x="254" y="987"/>
                  </a:moveTo>
                  <a:lnTo>
                    <a:pt x="0" y="1109"/>
                  </a:lnTo>
                  <a:lnTo>
                    <a:pt x="0" y="119"/>
                  </a:lnTo>
                  <a:lnTo>
                    <a:pt x="254" y="0"/>
                  </a:lnTo>
                  <a:lnTo>
                    <a:pt x="254" y="987"/>
                  </a:lnTo>
                  <a:close/>
                </a:path>
              </a:pathLst>
            </a:custGeom>
            <a:solidFill>
              <a:srgbClr val="2E7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65"/>
            <p:cNvSpPr/>
            <p:nvPr/>
          </p:nvSpPr>
          <p:spPr>
            <a:xfrm>
              <a:off x="644660" y="640894"/>
              <a:ext cx="168275" cy="1713195"/>
            </a:xfrm>
            <a:custGeom>
              <a:rect b="b" l="l" r="r" t="t"/>
              <a:pathLst>
                <a:path extrusionOk="0" h="1114" w="106">
                  <a:moveTo>
                    <a:pt x="106" y="1114"/>
                  </a:moveTo>
                  <a:lnTo>
                    <a:pt x="0" y="1005"/>
                  </a:lnTo>
                  <a:lnTo>
                    <a:pt x="0" y="0"/>
                  </a:lnTo>
                  <a:lnTo>
                    <a:pt x="106" y="110"/>
                  </a:lnTo>
                  <a:lnTo>
                    <a:pt x="106" y="1114"/>
                  </a:lnTo>
                  <a:close/>
                </a:path>
              </a:pathLst>
            </a:custGeom>
            <a:solidFill>
              <a:srgbClr val="1E4E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65"/>
            <p:cNvSpPr/>
            <p:nvPr/>
          </p:nvSpPr>
          <p:spPr>
            <a:xfrm>
              <a:off x="644055" y="635715"/>
              <a:ext cx="10907863" cy="154145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0" name="Google Shape;870;p65"/>
          <p:cNvSpPr txBox="1"/>
          <p:nvPr>
            <p:ph type="title"/>
          </p:nvPr>
        </p:nvSpPr>
        <p:spPr>
          <a:xfrm>
            <a:off x="1047280" y="759805"/>
            <a:ext cx="1030652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US" sz="4000">
                <a:solidFill>
                  <a:srgbClr val="FFFFFF"/>
                </a:solidFill>
              </a:rPr>
              <a:t>What The Theory Tell Us</a:t>
            </a:r>
            <a:endParaRPr/>
          </a:p>
        </p:txBody>
      </p:sp>
      <p:sp>
        <p:nvSpPr>
          <p:cNvPr id="871" name="Google Shape;871;p65"/>
          <p:cNvSpPr txBox="1"/>
          <p:nvPr>
            <p:ph idx="1" type="body"/>
          </p:nvPr>
        </p:nvSpPr>
        <p:spPr>
          <a:xfrm>
            <a:off x="1424904" y="2494450"/>
            <a:ext cx="4053545" cy="3563159"/>
          </a:xfrm>
          <a:prstGeom prst="rect">
            <a:avLst/>
          </a:prstGeom>
          <a:blipFill rotWithShape="1">
            <a:blip r:embed="rId3">
              <a:alphaModFix/>
            </a:blip>
            <a:stretch>
              <a:fillRect b="0" l="-936" r="-1248" t="-1063"/>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pic>
        <p:nvPicPr>
          <p:cNvPr id="872" name="Google Shape;872;p65"/>
          <p:cNvPicPr preferRelativeResize="0"/>
          <p:nvPr/>
        </p:nvPicPr>
        <p:blipFill rotWithShape="1">
          <a:blip r:embed="rId4">
            <a:alphaModFix/>
          </a:blip>
          <a:srcRect b="-1" l="8893" r="809" t="0"/>
          <a:stretch/>
        </p:blipFill>
        <p:spPr>
          <a:xfrm>
            <a:off x="6098892" y="2492376"/>
            <a:ext cx="4802404" cy="3563372"/>
          </a:xfrm>
          <a:prstGeom prst="rect">
            <a:avLst/>
          </a:prstGeom>
          <a:noFill/>
          <a:ln>
            <a:noFill/>
          </a:ln>
        </p:spPr>
      </p:pic>
      <p:sp>
        <p:nvSpPr>
          <p:cNvPr id="873" name="Google Shape;873;p65"/>
          <p:cNvSpPr/>
          <p:nvPr/>
        </p:nvSpPr>
        <p:spPr>
          <a:xfrm>
            <a:off x="1119322" y="3684340"/>
            <a:ext cx="4558748" cy="117944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7" name="Shape 877"/>
        <p:cNvGrpSpPr/>
        <p:nvPr/>
      </p:nvGrpSpPr>
      <p:grpSpPr>
        <a:xfrm>
          <a:off x="0" y="0"/>
          <a:ext cx="0" cy="0"/>
          <a:chOff x="0" y="0"/>
          <a:chExt cx="0" cy="0"/>
        </a:xfrm>
      </p:grpSpPr>
      <p:sp>
        <p:nvSpPr>
          <p:cNvPr id="878" name="Google Shape;878;p66"/>
          <p:cNvSpPr txBox="1"/>
          <p:nvPr>
            <p:ph type="title"/>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solidFill>
                  <a:schemeClr val="dk1"/>
                </a:solidFill>
                <a:latin typeface="Calibri"/>
                <a:ea typeface="Calibri"/>
                <a:cs typeface="Calibri"/>
                <a:sym typeface="Calibri"/>
              </a:rPr>
              <a:t>Home Work</a:t>
            </a:r>
            <a:endParaRPr/>
          </a:p>
        </p:txBody>
      </p:sp>
      <p:sp>
        <p:nvSpPr>
          <p:cNvPr id="879" name="Google Shape;879;p66"/>
          <p:cNvSpPr txBox="1"/>
          <p:nvPr>
            <p:ph idx="1" type="body"/>
          </p:nvPr>
        </p:nvSpPr>
        <p:spPr>
          <a:xfrm>
            <a:off x="838199" y="1335726"/>
            <a:ext cx="10515599" cy="42062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solidFill>
                  <a:schemeClr val="dk1"/>
                </a:solidFill>
                <a:latin typeface="Calibri"/>
                <a:ea typeface="Calibri"/>
                <a:cs typeface="Calibri"/>
                <a:sym typeface="Calibri"/>
              </a:rPr>
              <a:t>Please reproduce Chapter 3 and 4 of </a:t>
            </a:r>
            <a:r>
              <a:rPr lang="en-US" sz="2400" u="sng">
                <a:solidFill>
                  <a:schemeClr val="dk1"/>
                </a:solidFill>
                <a:latin typeface="Calibri"/>
                <a:ea typeface="Calibri"/>
                <a:cs typeface="Calibri"/>
                <a:sym typeface="Calibri"/>
                <a:hlinkClick r:id="rId3">
                  <a:extLst>
                    <a:ext uri="{A12FA001-AC4F-418D-AE19-62706E023703}">
                      <ahyp:hlinkClr val="tx"/>
                    </a:ext>
                  </a:extLst>
                </a:hlinkClick>
              </a:rPr>
              <a:t>www.d2l.ai</a:t>
            </a:r>
            <a:r>
              <a:rPr lang="en-US" sz="2400">
                <a:solidFill>
                  <a:schemeClr val="dk1"/>
                </a:solidFill>
                <a:latin typeface="Calibri"/>
                <a:ea typeface="Calibri"/>
                <a:cs typeface="Calibri"/>
                <a:sym typeface="Calibri"/>
              </a:rPr>
              <a:t> </a:t>
            </a:r>
            <a:endParaRPr/>
          </a:p>
        </p:txBody>
      </p:sp>
      <p:pic>
        <p:nvPicPr>
          <p:cNvPr descr="Graphical user interface&#10;&#10;Description automatically generated with medium confidence" id="880" name="Google Shape;880;p66"/>
          <p:cNvPicPr preferRelativeResize="0"/>
          <p:nvPr/>
        </p:nvPicPr>
        <p:blipFill rotWithShape="1">
          <a:blip r:embed="rId4">
            <a:alphaModFix/>
          </a:blip>
          <a:srcRect b="0" l="0" r="0" t="0"/>
          <a:stretch/>
        </p:blipFill>
        <p:spPr>
          <a:xfrm>
            <a:off x="1564625" y="1863801"/>
            <a:ext cx="9062748" cy="444074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4" name="Shape 884"/>
        <p:cNvGrpSpPr/>
        <p:nvPr/>
      </p:nvGrpSpPr>
      <p:grpSpPr>
        <a:xfrm>
          <a:off x="0" y="0"/>
          <a:ext cx="0" cy="0"/>
          <a:chOff x="0" y="0"/>
          <a:chExt cx="0" cy="0"/>
        </a:xfrm>
      </p:grpSpPr>
      <p:sp>
        <p:nvSpPr>
          <p:cNvPr id="885" name="Google Shape;885;p67"/>
          <p:cNvSpPr/>
          <p:nvPr/>
        </p:nvSpPr>
        <p:spPr>
          <a:xfrm>
            <a:off x="327546" y="4572000"/>
            <a:ext cx="7058307" cy="1964266"/>
          </a:xfrm>
          <a:prstGeom prst="rect">
            <a:avLst/>
          </a:prstGeom>
          <a:solidFill>
            <a:srgbClr val="63426D">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6" name="Google Shape;886;p67"/>
          <p:cNvSpPr txBox="1"/>
          <p:nvPr>
            <p:ph type="title"/>
          </p:nvPr>
        </p:nvSpPr>
        <p:spPr>
          <a:xfrm>
            <a:off x="524256" y="4767072"/>
            <a:ext cx="6594189" cy="162521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6000"/>
              <a:buFont typeface="Calibri"/>
              <a:buNone/>
            </a:pPr>
            <a:r>
              <a:rPr lang="en-US" sz="6000">
                <a:solidFill>
                  <a:srgbClr val="FFFFFF"/>
                </a:solidFill>
              </a:rPr>
              <a:t>Q&amp;A</a:t>
            </a:r>
            <a:endParaRPr/>
          </a:p>
        </p:txBody>
      </p:sp>
      <p:pic>
        <p:nvPicPr>
          <p:cNvPr descr="A picture containing star&#10;&#10;Description automatically generated" id="887" name="Google Shape;887;p67"/>
          <p:cNvPicPr preferRelativeResize="0"/>
          <p:nvPr/>
        </p:nvPicPr>
        <p:blipFill rotWithShape="1">
          <a:blip r:embed="rId3">
            <a:alphaModFix/>
          </a:blip>
          <a:srcRect b="1" l="13630" r="2323" t="0"/>
          <a:stretch/>
        </p:blipFill>
        <p:spPr>
          <a:xfrm>
            <a:off x="327547" y="321733"/>
            <a:ext cx="7058306" cy="4107392"/>
          </a:xfrm>
          <a:prstGeom prst="rect">
            <a:avLst/>
          </a:prstGeom>
          <a:noFill/>
          <a:ln>
            <a:noFill/>
          </a:ln>
        </p:spPr>
      </p:pic>
      <p:sp>
        <p:nvSpPr>
          <p:cNvPr id="888" name="Google Shape;888;p67"/>
          <p:cNvSpPr/>
          <p:nvPr/>
        </p:nvSpPr>
        <p:spPr>
          <a:xfrm>
            <a:off x="7534655" y="321732"/>
            <a:ext cx="433561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9" name="Google Shape;889;p67"/>
          <p:cNvSpPr txBox="1"/>
          <p:nvPr>
            <p:ph idx="1" type="body"/>
          </p:nvPr>
        </p:nvSpPr>
        <p:spPr>
          <a:xfrm>
            <a:off x="8029319" y="917725"/>
            <a:ext cx="3424739" cy="485236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00"/>
              </a:buClr>
              <a:buSzPts val="2000"/>
              <a:buChar char="•"/>
            </a:pPr>
            <a:r>
              <a:rPr lang="en-US" sz="2000">
                <a:solidFill>
                  <a:srgbClr val="FFFF00"/>
                </a:solidFill>
              </a:rPr>
              <a:t>Understanding Problem</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How Neural Network Works</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Error / Loss Function</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Back Propagation Algorithm </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Heuristic Training Dynamic</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Implementation</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Q&amp;A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7"/>
          <p:cNvSpPr/>
          <p:nvPr/>
        </p:nvSpPr>
        <p:spPr>
          <a:xfrm>
            <a:off x="0" y="2917370"/>
            <a:ext cx="12191999" cy="3940629"/>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7"/>
          <p:cNvSpPr txBox="1"/>
          <p:nvPr>
            <p:ph type="title"/>
          </p:nvPr>
        </p:nvSpPr>
        <p:spPr>
          <a:xfrm>
            <a:off x="650449" y="4559523"/>
            <a:ext cx="10901471" cy="123644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Calibri"/>
              <a:buNone/>
            </a:pPr>
            <a:r>
              <a:rPr lang="en-US" sz="6000">
                <a:solidFill>
                  <a:schemeClr val="lt1"/>
                </a:solidFill>
              </a:rPr>
              <a:t>Computer Vision Domain</a:t>
            </a:r>
            <a:endParaRPr/>
          </a:p>
        </p:txBody>
      </p:sp>
      <p:pic>
        <p:nvPicPr>
          <p:cNvPr id="217" name="Google Shape;217;p7"/>
          <p:cNvPicPr preferRelativeResize="0"/>
          <p:nvPr/>
        </p:nvPicPr>
        <p:blipFill rotWithShape="1">
          <a:blip r:embed="rId3">
            <a:alphaModFix/>
          </a:blip>
          <a:srcRect b="18182" l="0" r="0" t="0"/>
          <a:stretch/>
        </p:blipFill>
        <p:spPr>
          <a:xfrm>
            <a:off x="20" y="1"/>
            <a:ext cx="12191979" cy="42394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p8"/>
          <p:cNvSpPr/>
          <p:nvPr/>
        </p:nvSpPr>
        <p:spPr>
          <a:xfrm>
            <a:off x="327546" y="4572000"/>
            <a:ext cx="7058307" cy="1964266"/>
          </a:xfrm>
          <a:prstGeom prst="rect">
            <a:avLst/>
          </a:prstGeom>
          <a:solidFill>
            <a:srgbClr val="63426D">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3" name="Google Shape;223;p8"/>
          <p:cNvSpPr txBox="1"/>
          <p:nvPr>
            <p:ph type="title"/>
          </p:nvPr>
        </p:nvSpPr>
        <p:spPr>
          <a:xfrm>
            <a:off x="524256" y="4767072"/>
            <a:ext cx="6594189" cy="162521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400"/>
              <a:buFont typeface="Calibri"/>
              <a:buNone/>
            </a:pPr>
            <a:r>
              <a:rPr lang="en-US">
                <a:solidFill>
                  <a:srgbClr val="FFFFFF"/>
                </a:solidFill>
              </a:rPr>
              <a:t>Outline</a:t>
            </a:r>
            <a:endParaRPr/>
          </a:p>
        </p:txBody>
      </p:sp>
      <p:pic>
        <p:nvPicPr>
          <p:cNvPr descr="A picture containing star&#10;&#10;Description automatically generated" id="224" name="Google Shape;224;p8"/>
          <p:cNvPicPr preferRelativeResize="0"/>
          <p:nvPr/>
        </p:nvPicPr>
        <p:blipFill rotWithShape="1">
          <a:blip r:embed="rId3">
            <a:alphaModFix/>
          </a:blip>
          <a:srcRect b="1" l="13630" r="2323" t="0"/>
          <a:stretch/>
        </p:blipFill>
        <p:spPr>
          <a:xfrm>
            <a:off x="327547" y="321733"/>
            <a:ext cx="7058306" cy="4107392"/>
          </a:xfrm>
          <a:prstGeom prst="rect">
            <a:avLst/>
          </a:prstGeom>
          <a:noFill/>
          <a:ln>
            <a:noFill/>
          </a:ln>
        </p:spPr>
      </p:pic>
      <p:sp>
        <p:nvSpPr>
          <p:cNvPr id="225" name="Google Shape;225;p8"/>
          <p:cNvSpPr/>
          <p:nvPr/>
        </p:nvSpPr>
        <p:spPr>
          <a:xfrm>
            <a:off x="7534655" y="321732"/>
            <a:ext cx="4335613" cy="6214534"/>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6" name="Google Shape;226;p8"/>
          <p:cNvSpPr txBox="1"/>
          <p:nvPr>
            <p:ph idx="1" type="body"/>
          </p:nvPr>
        </p:nvSpPr>
        <p:spPr>
          <a:xfrm>
            <a:off x="8029319" y="917725"/>
            <a:ext cx="3424739" cy="485236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00"/>
              </a:buClr>
              <a:buSzPts val="2000"/>
              <a:buChar char="•"/>
            </a:pPr>
            <a:r>
              <a:rPr lang="en-US" sz="2000">
                <a:solidFill>
                  <a:srgbClr val="FFFF00"/>
                </a:solidFill>
              </a:rPr>
              <a:t>Understanding Problem</a:t>
            </a:r>
            <a:endParaRPr/>
          </a:p>
          <a:p>
            <a:pPr indent="-228600" lvl="0" marL="228600" rtl="0" algn="l">
              <a:lnSpc>
                <a:spcPct val="90000"/>
              </a:lnSpc>
              <a:spcBef>
                <a:spcPts val="1000"/>
              </a:spcBef>
              <a:spcAft>
                <a:spcPts val="0"/>
              </a:spcAft>
              <a:buClr>
                <a:srgbClr val="FFFF00"/>
              </a:buClr>
              <a:buSzPts val="2000"/>
              <a:buChar char="•"/>
            </a:pPr>
            <a:r>
              <a:rPr lang="en-US" sz="2000">
                <a:solidFill>
                  <a:srgbClr val="FFFF00"/>
                </a:solidFill>
              </a:rPr>
              <a:t>How Neural Network Works</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Error / Loss Function</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Back Propagation Algorithm </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Heuristic Training Dynamic</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Implementation</a:t>
            </a:r>
            <a:endParaRPr/>
          </a:p>
          <a:p>
            <a:pPr indent="-228600" lvl="0" marL="228600" rtl="0" algn="l">
              <a:lnSpc>
                <a:spcPct val="90000"/>
              </a:lnSpc>
              <a:spcBef>
                <a:spcPts val="1000"/>
              </a:spcBef>
              <a:spcAft>
                <a:spcPts val="0"/>
              </a:spcAft>
              <a:buClr>
                <a:schemeClr val="lt2"/>
              </a:buClr>
              <a:buSzPts val="2000"/>
              <a:buChar char="•"/>
            </a:pPr>
            <a:r>
              <a:rPr lang="en-US" sz="2000">
                <a:solidFill>
                  <a:schemeClr val="lt2"/>
                </a:solidFill>
              </a:rPr>
              <a:t>Q&amp;A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9"/>
          <p:cNvSpPr/>
          <p:nvPr/>
        </p:nvSpPr>
        <p:spPr>
          <a:xfrm>
            <a:off x="336884" y="311449"/>
            <a:ext cx="4332307" cy="6179552"/>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9"/>
          <p:cNvSpPr txBox="1"/>
          <p:nvPr>
            <p:ph type="title"/>
          </p:nvPr>
        </p:nvSpPr>
        <p:spPr>
          <a:xfrm>
            <a:off x="742950" y="742951"/>
            <a:ext cx="3476625" cy="49625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800"/>
              <a:buFont typeface="Calibri"/>
              <a:buNone/>
            </a:pPr>
            <a:r>
              <a:rPr lang="en-US" sz="4800">
                <a:solidFill>
                  <a:srgbClr val="FFFFFF"/>
                </a:solidFill>
                <a:latin typeface="Calibri"/>
                <a:ea typeface="Calibri"/>
                <a:cs typeface="Calibri"/>
                <a:sym typeface="Calibri"/>
              </a:rPr>
              <a:t>Artificial Neural Networks</a:t>
            </a:r>
            <a:endParaRPr/>
          </a:p>
        </p:txBody>
      </p:sp>
      <p:pic>
        <p:nvPicPr>
          <p:cNvPr descr="A close up of a map&#10;&#10;Description automatically generated" id="234" name="Google Shape;234;p9"/>
          <p:cNvPicPr preferRelativeResize="0"/>
          <p:nvPr/>
        </p:nvPicPr>
        <p:blipFill rotWithShape="1">
          <a:blip r:embed="rId3">
            <a:alphaModFix/>
          </a:blip>
          <a:srcRect b="0" l="0" r="0" t="0"/>
          <a:stretch/>
        </p:blipFill>
        <p:spPr>
          <a:xfrm>
            <a:off x="5153822" y="1483291"/>
            <a:ext cx="6553545" cy="3899359"/>
          </a:xfrm>
          <a:prstGeom prst="rect">
            <a:avLst/>
          </a:prstGeom>
          <a:noFill/>
          <a:ln>
            <a:noFill/>
          </a:ln>
        </p:spPr>
      </p:pic>
      <p:sp>
        <p:nvSpPr>
          <p:cNvPr id="235" name="Google Shape;235;p9"/>
          <p:cNvSpPr txBox="1"/>
          <p:nvPr/>
        </p:nvSpPr>
        <p:spPr>
          <a:xfrm>
            <a:off x="9154459" y="6480070"/>
            <a:ext cx="3042308" cy="3416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800">
                <a:solidFill>
                  <a:srgbClr val="7F7F7F"/>
                </a:solidFill>
                <a:latin typeface="Calibri"/>
                <a:ea typeface="Calibri"/>
                <a:cs typeface="Calibri"/>
                <a:sym typeface="Calibri"/>
              </a:rPr>
              <a:t>Slide credit : Andrew L. Nelson</a:t>
            </a:r>
            <a:endParaRPr sz="1800">
              <a:solidFill>
                <a:srgbClr val="7F7F7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2020-08-13T07:20:16Z</dcterms:created>
  <dc:creator>Risman Adnan</dc:creator>
</cp:coreProperties>
</file>